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498" r:id="rId3"/>
    <p:sldId id="499" r:id="rId4"/>
    <p:sldId id="502" r:id="rId5"/>
    <p:sldId id="534" r:id="rId6"/>
    <p:sldId id="507" r:id="rId7"/>
    <p:sldId id="530" r:id="rId8"/>
    <p:sldId id="508" r:id="rId9"/>
    <p:sldId id="535" r:id="rId10"/>
    <p:sldId id="509" r:id="rId11"/>
    <p:sldId id="510" r:id="rId12"/>
    <p:sldId id="511" r:id="rId13"/>
    <p:sldId id="542" r:id="rId14"/>
    <p:sldId id="531" r:id="rId15"/>
    <p:sldId id="513" r:id="rId16"/>
    <p:sldId id="536" r:id="rId17"/>
    <p:sldId id="515" r:id="rId18"/>
    <p:sldId id="517" r:id="rId19"/>
    <p:sldId id="537" r:id="rId20"/>
    <p:sldId id="519" r:id="rId21"/>
    <p:sldId id="540" r:id="rId22"/>
    <p:sldId id="520" r:id="rId23"/>
    <p:sldId id="521" r:id="rId24"/>
    <p:sldId id="522" r:id="rId25"/>
    <p:sldId id="538" r:id="rId26"/>
    <p:sldId id="523" r:id="rId27"/>
    <p:sldId id="532" r:id="rId28"/>
    <p:sldId id="533" r:id="rId29"/>
    <p:sldId id="541" r:id="rId30"/>
    <p:sldId id="539" r:id="rId31"/>
    <p:sldId id="304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E89247"/>
    <a:srgbClr val="A0B67D"/>
    <a:srgbClr val="B2B3B5"/>
    <a:srgbClr val="0E5C99"/>
    <a:srgbClr val="DEEBF7"/>
    <a:srgbClr val="C4C9CB"/>
    <a:srgbClr val="CCEFFC"/>
    <a:srgbClr val="0098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1" autoAdjust="0"/>
    <p:restoredTop sz="94035" autoAdjust="0"/>
  </p:normalViewPr>
  <p:slideViewPr>
    <p:cSldViewPr snapToGrid="0">
      <p:cViewPr>
        <p:scale>
          <a:sx n="75" d="100"/>
          <a:sy n="75" d="100"/>
        </p:scale>
        <p:origin x="750" y="10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11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35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360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419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0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463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795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10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21/09/2021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21/09/2021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21/09/2021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8" Type="http://schemas.openxmlformats.org/officeDocument/2006/relationships/image" Target="../media/image41.png"/><Relationship Id="rId26" Type="http://schemas.openxmlformats.org/officeDocument/2006/relationships/image" Target="../media/image39.png"/><Relationship Id="rId3" Type="http://schemas.microsoft.com/office/2007/relationships/media" Target="file:///D:\webDev\PhD_defense\videos\part_2_methods\signal1D_part2_moving_freq.mp4" TargetMode="External"/><Relationship Id="rId21" Type="http://schemas.openxmlformats.org/officeDocument/2006/relationships/image" Target="../media/image44.png"/><Relationship Id="rId7" Type="http://schemas.openxmlformats.org/officeDocument/2006/relationships/slideLayout" Target="../slideLayouts/slideLayout2.xml"/><Relationship Id="rId25" Type="http://schemas.openxmlformats.org/officeDocument/2006/relationships/image" Target="../media/image38.png"/><Relationship Id="rId2" Type="http://schemas.openxmlformats.org/officeDocument/2006/relationships/video" Target="file:///D:\webDev\PhD_defense\videos\part_2_methods\signal1D_part1_moving_phi.mp4" TargetMode="External"/><Relationship Id="rId20" Type="http://schemas.openxmlformats.org/officeDocument/2006/relationships/image" Target="../media/image43.png"/><Relationship Id="rId1" Type="http://schemas.microsoft.com/office/2007/relationships/media" Target="file:///D:\webDev\PhD_defense\videos\part_2_methods\signal1D_part1_moving_phi.mp4" TargetMode="External"/><Relationship Id="rId6" Type="http://schemas.openxmlformats.org/officeDocument/2006/relationships/video" Target="file:///D:\webDev\PhD_defense\videos\part_2_methods\signal_1D_expansion.mp4" TargetMode="External"/><Relationship Id="rId24" Type="http://schemas.openxmlformats.org/officeDocument/2006/relationships/image" Target="../media/image47.png"/><Relationship Id="rId5" Type="http://schemas.microsoft.com/office/2007/relationships/media" Target="file:///D:\webDev\PhD_defense\videos\part_2_methods\signal_1D_expansion.mp4" TargetMode="External"/><Relationship Id="rId23" Type="http://schemas.openxmlformats.org/officeDocument/2006/relationships/image" Target="../media/image46.png"/><Relationship Id="rId19" Type="http://schemas.openxmlformats.org/officeDocument/2006/relationships/image" Target="../media/image42.png"/><Relationship Id="rId4" Type="http://schemas.openxmlformats.org/officeDocument/2006/relationships/video" Target="file:///D:\webDev\PhD_defense\videos\part_2_methods\signal1D_part2_moving_freq.mp4" TargetMode="External"/><Relationship Id="rId9" Type="http://schemas.openxmlformats.org/officeDocument/2006/relationships/image" Target="../media/image10.jpeg"/><Relationship Id="rId22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32" Type="http://schemas.openxmlformats.org/officeDocument/2006/relationships/image" Target="file:///D:\webDev\PhD_defense\figures\part_2_methods\mire_2D_def.png" TargetMode="External"/><Relationship Id="rId28" Type="http://schemas.openxmlformats.org/officeDocument/2006/relationships/image" Target="../media/image64.png"/><Relationship Id="rId31" Type="http://schemas.openxmlformats.org/officeDocument/2006/relationships/image" Target="../media/image67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image" Target="../media/image10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73.png"/><Relationship Id="rId5" Type="http://schemas.openxmlformats.org/officeDocument/2006/relationships/image" Target="../media/image48.png"/><Relationship Id="rId10" Type="http://schemas.openxmlformats.org/officeDocument/2006/relationships/image" Target="../media/image72.png"/><Relationship Id="rId4" Type="http://schemas.openxmlformats.org/officeDocument/2006/relationships/image" Target="../media/image40.png"/><Relationship Id="rId1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74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11" Type="http://schemas.openxmlformats.org/officeDocument/2006/relationships/image" Target="../media/image73.png"/><Relationship Id="rId5" Type="http://schemas.openxmlformats.org/officeDocument/2006/relationships/image" Target="../media/image10.jpeg"/><Relationship Id="rId15" Type="http://schemas.openxmlformats.org/officeDocument/2006/relationships/image" Target="../media/image50.png"/><Relationship Id="rId10" Type="http://schemas.openxmlformats.org/officeDocument/2006/relationships/image" Target="../media/image72.png"/><Relationship Id="rId4" Type="http://schemas.openxmlformats.org/officeDocument/2006/relationships/notesSlide" Target="../notesSlides/notesSlide13.xml"/><Relationship Id="rId1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0.png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5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microsoft.com/office/2007/relationships/media" Target="file:///D:\webDev\PhD_defense\videos\part_3_performances\occlusionSimulation_suppMat4.mp4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7.png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video" Target="file:///D:\webDev\PhD_defense\videos\part_3_performances\variableNoises_suppMat1.mp4" TargetMode="External"/><Relationship Id="rId11" Type="http://schemas.openxmlformats.org/officeDocument/2006/relationships/image" Target="../media/image56.png"/><Relationship Id="rId5" Type="http://schemas.microsoft.com/office/2007/relationships/media" Target="file:///D:\webDev\PhD_defense\videos\part_3_performances\variableNoises_suppMat1.mp4" TargetMode="External"/><Relationship Id="rId10" Type="http://schemas.openxmlformats.org/officeDocument/2006/relationships/image" Target="../media/image55.png"/><Relationship Id="rId4" Type="http://schemas.openxmlformats.org/officeDocument/2006/relationships/video" Target="file:///D:\webDev\PhD_defense\videos\part_3_performances\occlusionSimulation_suppMat4.mp4" TargetMode="External"/><Relationship Id="rId9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ernier-project/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microsoft.com/office/2007/relationships/media" Target="file:///D:\webDev\PhD_defense\videos\part_4_applications\triskele_bot.mp4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9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video" Target="file:///D:\webDev\PhD_defense\videos\part_4_applications\robot_oscar_icra.mp4" TargetMode="External"/><Relationship Id="rId11" Type="http://schemas.openxmlformats.org/officeDocument/2006/relationships/image" Target="../media/image68.png"/><Relationship Id="rId5" Type="http://schemas.microsoft.com/office/2007/relationships/media" Target="file:///D:\webDev\PhD_defense\videos\part_4_applications\robot_oscar_icra.mp4" TargetMode="External"/><Relationship Id="rId10" Type="http://schemas.openxmlformats.org/officeDocument/2006/relationships/image" Target="../media/image61.png"/><Relationship Id="rId4" Type="http://schemas.openxmlformats.org/officeDocument/2006/relationships/video" Target="file:///D:\webDev\PhD_defense\videos\part_4_applications\triskele_bot.mp4" TargetMode="External"/><Relationship Id="rId9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single_fiber_compression_test.mp4" TargetMode="External"/><Relationship Id="rId1" Type="http://schemas.microsoft.com/office/2007/relationships/media" Target="file:///D:\webDev\PhD_defense\videos\part_4_applications\single_fiber_compression_test.mp4" TargetMode="External"/><Relationship Id="rId6" Type="http://schemas.openxmlformats.org/officeDocument/2006/relationships/image" Target="../media/image7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microfluidic_chips_assembly_process.mp4" TargetMode="External"/><Relationship Id="rId1" Type="http://schemas.microsoft.com/office/2007/relationships/media" Target="file:///D:\webDev\PhD_defense\videos\part_4_applications\microfluidic_chips_assembly_process.mp4" TargetMode="External"/><Relationship Id="rId6" Type="http://schemas.openxmlformats.org/officeDocument/2006/relationships/image" Target="../media/image7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79.png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jpg"/><Relationship Id="rId18" Type="http://schemas.openxmlformats.org/officeDocument/2006/relationships/image" Target="../media/image93.png"/><Relationship Id="rId26" Type="http://schemas.openxmlformats.org/officeDocument/2006/relationships/image" Target="../media/image101.jpg"/><Relationship Id="rId39" Type="http://schemas.openxmlformats.org/officeDocument/2006/relationships/image" Target="../media/image114.jpg"/><Relationship Id="rId21" Type="http://schemas.openxmlformats.org/officeDocument/2006/relationships/image" Target="../media/image96.jpg"/><Relationship Id="rId34" Type="http://schemas.openxmlformats.org/officeDocument/2006/relationships/image" Target="../media/image109.jpg"/><Relationship Id="rId42" Type="http://schemas.openxmlformats.org/officeDocument/2006/relationships/image" Target="../media/image117.jpg"/><Relationship Id="rId47" Type="http://schemas.openxmlformats.org/officeDocument/2006/relationships/image" Target="../media/image122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1.jpeg"/><Relationship Id="rId29" Type="http://schemas.openxmlformats.org/officeDocument/2006/relationships/image" Target="../media/image10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11" Type="http://schemas.openxmlformats.org/officeDocument/2006/relationships/image" Target="../media/image86.jpg"/><Relationship Id="rId24" Type="http://schemas.openxmlformats.org/officeDocument/2006/relationships/image" Target="../media/image99.jpg"/><Relationship Id="rId32" Type="http://schemas.openxmlformats.org/officeDocument/2006/relationships/image" Target="../media/image107.jpg"/><Relationship Id="rId37" Type="http://schemas.openxmlformats.org/officeDocument/2006/relationships/image" Target="../media/image112.jpg"/><Relationship Id="rId40" Type="http://schemas.openxmlformats.org/officeDocument/2006/relationships/image" Target="../media/image115.jpg"/><Relationship Id="rId45" Type="http://schemas.openxmlformats.org/officeDocument/2006/relationships/image" Target="../media/image120.jpg"/><Relationship Id="rId5" Type="http://schemas.openxmlformats.org/officeDocument/2006/relationships/image" Target="../media/image13.jpeg"/><Relationship Id="rId15" Type="http://schemas.openxmlformats.org/officeDocument/2006/relationships/image" Target="../media/image90.jpg"/><Relationship Id="rId23" Type="http://schemas.openxmlformats.org/officeDocument/2006/relationships/image" Target="../media/image98.jpg"/><Relationship Id="rId28" Type="http://schemas.openxmlformats.org/officeDocument/2006/relationships/image" Target="../media/image103.png"/><Relationship Id="rId36" Type="http://schemas.openxmlformats.org/officeDocument/2006/relationships/image" Target="../media/image111.jpg"/><Relationship Id="rId10" Type="http://schemas.openxmlformats.org/officeDocument/2006/relationships/image" Target="../media/image85.jpg"/><Relationship Id="rId19" Type="http://schemas.openxmlformats.org/officeDocument/2006/relationships/image" Target="../media/image94.jpg"/><Relationship Id="rId31" Type="http://schemas.openxmlformats.org/officeDocument/2006/relationships/image" Target="../media/image106.jpg"/><Relationship Id="rId44" Type="http://schemas.openxmlformats.org/officeDocument/2006/relationships/image" Target="../media/image119.jpg"/><Relationship Id="rId4" Type="http://schemas.openxmlformats.org/officeDocument/2006/relationships/image" Target="../media/image11.png"/><Relationship Id="rId9" Type="http://schemas.openxmlformats.org/officeDocument/2006/relationships/image" Target="../media/image84.jpg"/><Relationship Id="rId14" Type="http://schemas.openxmlformats.org/officeDocument/2006/relationships/image" Target="../media/image89.jpg"/><Relationship Id="rId22" Type="http://schemas.openxmlformats.org/officeDocument/2006/relationships/image" Target="../media/image97.jpg"/><Relationship Id="rId27" Type="http://schemas.openxmlformats.org/officeDocument/2006/relationships/image" Target="../media/image102.jpg"/><Relationship Id="rId30" Type="http://schemas.openxmlformats.org/officeDocument/2006/relationships/image" Target="../media/image105.jpg"/><Relationship Id="rId35" Type="http://schemas.openxmlformats.org/officeDocument/2006/relationships/image" Target="../media/image110.jpg"/><Relationship Id="rId43" Type="http://schemas.openxmlformats.org/officeDocument/2006/relationships/image" Target="../media/image118.jpg"/><Relationship Id="rId8" Type="http://schemas.openxmlformats.org/officeDocument/2006/relationships/image" Target="../media/image83.jpg"/><Relationship Id="rId3" Type="http://schemas.openxmlformats.org/officeDocument/2006/relationships/image" Target="../media/image10.jpeg"/><Relationship Id="rId12" Type="http://schemas.openxmlformats.org/officeDocument/2006/relationships/image" Target="../media/image87.jpg"/><Relationship Id="rId17" Type="http://schemas.openxmlformats.org/officeDocument/2006/relationships/image" Target="../media/image92.jpg"/><Relationship Id="rId25" Type="http://schemas.openxmlformats.org/officeDocument/2006/relationships/image" Target="../media/image100.jpg"/><Relationship Id="rId33" Type="http://schemas.openxmlformats.org/officeDocument/2006/relationships/image" Target="../media/image108.jpg"/><Relationship Id="rId38" Type="http://schemas.openxmlformats.org/officeDocument/2006/relationships/image" Target="../media/image113.jpg"/><Relationship Id="rId46" Type="http://schemas.openxmlformats.org/officeDocument/2006/relationships/image" Target="../media/image121.jpg"/><Relationship Id="rId20" Type="http://schemas.openxmlformats.org/officeDocument/2006/relationships/image" Target="../media/image95.jpg"/><Relationship Id="rId41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b="1" dirty="0">
                <a:solidFill>
                  <a:srgbClr val="ACC949"/>
                </a:solidFill>
              </a:rPr>
              <a:t>23 septembre 2021</a:t>
            </a:r>
            <a:endParaRPr lang="fr-FR" sz="16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d’une mire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xmlns="" id="{AF044D0C-6F6B-417E-9425-610DD3BA7F49}"/>
                  </a:ext>
                </a:extLst>
              </p:cNvPr>
              <p:cNvSpPr txBox="1"/>
              <p:nvPr/>
            </p:nvSpPr>
            <p:spPr>
              <a:xfrm>
                <a:off x="7920000" y="1341133"/>
                <a:ext cx="349948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F044D0C-6F6B-417E-9425-610DD3BA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000" y="1341133"/>
                <a:ext cx="3499484" cy="5186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C7C0E266-0B65-4081-B48D-6A7B13599466}"/>
              </a:ext>
            </a:extLst>
          </p:cNvPr>
          <p:cNvGrpSpPr/>
          <p:nvPr/>
        </p:nvGrpSpPr>
        <p:grpSpPr>
          <a:xfrm>
            <a:off x="7560000" y="2046809"/>
            <a:ext cx="3425425" cy="1188855"/>
            <a:chOff x="8453071" y="2253109"/>
            <a:chExt cx="3425425" cy="1188855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xmlns="" id="{B43FB1D5-3F02-4622-9613-3A32AEEF801F}"/>
                </a:ext>
              </a:extLst>
            </p:cNvPr>
            <p:cNvSpPr txBox="1"/>
            <p:nvPr/>
          </p:nvSpPr>
          <p:spPr>
            <a:xfrm>
              <a:off x="8453071" y="2253109"/>
              <a:ext cx="2244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Deux pics de Dirac en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xmlns="" id="{9E14F18A-5ACE-456D-BF4B-2F9E4811E95F}"/>
                    </a:ext>
                  </a:extLst>
                </p:cNvPr>
                <p:cNvSpPr txBox="1"/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9E14F18A-5ACE-456D-BF4B-2F9E4811E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5263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xmlns="" id="{8A286A4A-98D3-4304-B8E2-5C1A4D3B0AEC}"/>
                    </a:ext>
                  </a:extLst>
                </p:cNvPr>
                <p:cNvSpPr txBox="1"/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8A286A4A-98D3-4304-B8E2-5C1A4D3B0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521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xmlns="" id="{7CA29179-9110-4F7C-A14E-6E600325400C}"/>
                </a:ext>
              </a:extLst>
            </p:cNvPr>
            <p:cNvSpPr txBox="1"/>
            <p:nvPr/>
          </p:nvSpPr>
          <p:spPr>
            <a:xfrm>
              <a:off x="9925324" y="2622672"/>
              <a:ext cx="375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xmlns="" id="{3297E088-717A-4621-988A-87CAF49B3543}"/>
                </a:ext>
              </a:extLst>
            </p:cNvPr>
            <p:cNvSpPr txBox="1"/>
            <p:nvPr/>
          </p:nvSpPr>
          <p:spPr>
            <a:xfrm>
              <a:off x="8453071" y="3072632"/>
              <a:ext cx="1859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xmlns="" id="{55A9D5A6-CF6A-4440-8842-050204C3C02E}"/>
                    </a:ext>
                  </a:extLst>
                </p:cNvPr>
                <p:cNvSpPr txBox="1"/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55A9D5A6-CF6A-4440-8842-050204C3C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blipFill>
                  <a:blip r:embed="rId21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xmlns="" id="{64704FDC-BCFC-40B2-9A8E-966934C835E5}"/>
              </a:ext>
            </a:extLst>
          </p:cNvPr>
          <p:cNvGrpSpPr/>
          <p:nvPr/>
        </p:nvGrpSpPr>
        <p:grpSpPr>
          <a:xfrm>
            <a:off x="7920000" y="4516133"/>
            <a:ext cx="1818895" cy="1635551"/>
            <a:chOff x="7560000" y="4516133"/>
            <a:chExt cx="1818895" cy="1635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7560000" y="4516133"/>
                  <a:ext cx="15027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000" y="4516133"/>
                  <a:ext cx="1502784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4858" r="-2834" b="-3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xmlns="" id="{83862EDE-C638-47C4-9381-C5A7FD884124}"/>
                    </a:ext>
                  </a:extLst>
                </p:cNvPr>
                <p:cNvSpPr txBox="1"/>
                <p:nvPr/>
              </p:nvSpPr>
              <p:spPr>
                <a:xfrm>
                  <a:off x="7560000" y="4922917"/>
                  <a:ext cx="821635" cy="4744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83862EDE-C638-47C4-9381-C5A7FD884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000" y="4922917"/>
                  <a:ext cx="821635" cy="47442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xmlns="" id="{81EDC85C-1F4E-447F-A7F5-8A6DBFE8E611}"/>
                    </a:ext>
                  </a:extLst>
                </p:cNvPr>
                <p:cNvSpPr txBox="1"/>
                <p:nvPr/>
              </p:nvSpPr>
              <p:spPr>
                <a:xfrm>
                  <a:off x="7560000" y="5577168"/>
                  <a:ext cx="1818895" cy="5745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81EDC85C-1F4E-447F-A7F5-8A6DBFE8E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000" y="5577168"/>
                  <a:ext cx="1818895" cy="57451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4F5FE0EB-A5C6-4EB0-B334-513AFA11F3E2}"/>
              </a:ext>
            </a:extLst>
          </p:cNvPr>
          <p:cNvSpPr txBox="1"/>
          <p:nvPr/>
        </p:nvSpPr>
        <p:spPr>
          <a:xfrm>
            <a:off x="7560000" y="720000"/>
            <a:ext cx="417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continu : </a:t>
            </a:r>
            <a:r>
              <a:rPr lang="fr-FR" dirty="0"/>
              <a:t>mesure de phase à même le pic fréquentiel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69E5B741-A4FA-4B72-863A-9F5032DB3751}"/>
              </a:ext>
            </a:extLst>
          </p:cNvPr>
          <p:cNvSpPr txBox="1"/>
          <p:nvPr/>
        </p:nvSpPr>
        <p:spPr>
          <a:xfrm>
            <a:off x="7560000" y="3717484"/>
            <a:ext cx="417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discret : </a:t>
            </a:r>
            <a:r>
              <a:rPr lang="fr-FR" dirty="0"/>
              <a:t>mesure de phase via la régression linéaire du plan de phase filtré</a:t>
            </a:r>
          </a:p>
        </p:txBody>
      </p:sp>
      <p:pic>
        <p:nvPicPr>
          <p:cNvPr id="10" name="signal1D_part1_moving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80000" y="720000"/>
            <a:ext cx="7499127" cy="4218259"/>
          </a:xfrm>
          <a:prstGeom prst="rect">
            <a:avLst/>
          </a:prstGeom>
        </p:spPr>
      </p:pic>
      <p:pic>
        <p:nvPicPr>
          <p:cNvPr id="11" name="signal1D_part2_moving_freq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80000" y="720000"/>
            <a:ext cx="7499127" cy="4218259"/>
          </a:xfrm>
          <a:prstGeom prst="rect">
            <a:avLst/>
          </a:prstGeom>
        </p:spPr>
      </p:pic>
      <p:pic>
        <p:nvPicPr>
          <p:cNvPr id="12" name="signal_1D_expansion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80001" y="720001"/>
            <a:ext cx="7499127" cy="42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2D940FC6-C90C-4E56-A36B-409367B7A347}"/>
              </a:ext>
            </a:extLst>
          </p:cNvPr>
          <p:cNvGrpSpPr/>
          <p:nvPr/>
        </p:nvGrpSpPr>
        <p:grpSpPr>
          <a:xfrm>
            <a:off x="8454740" y="4199503"/>
            <a:ext cx="3456556" cy="2136509"/>
            <a:chOff x="8454740" y="4199503"/>
            <a:chExt cx="3456556" cy="2136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xmlns="" id="{D4DD7CF8-512B-4235-94E3-BC5E88616C15}"/>
                    </a:ext>
                  </a:extLst>
                </p:cNvPr>
                <p:cNvSpPr txBox="1"/>
                <p:nvPr/>
              </p:nvSpPr>
              <p:spPr>
                <a:xfrm>
                  <a:off x="8460000" y="4199503"/>
                  <a:ext cx="1689565" cy="13242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4DD7CF8-512B-4235-94E3-BC5E88616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0000" y="4199503"/>
                  <a:ext cx="1689565" cy="132420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5FB37EC6-D95A-49B9-BFCA-15EE989AD4B2}"/>
                    </a:ext>
                  </a:extLst>
                </p:cNvPr>
                <p:cNvSpPr txBox="1"/>
                <p:nvPr/>
              </p:nvSpPr>
              <p:spPr>
                <a:xfrm>
                  <a:off x="10701478" y="4209703"/>
                  <a:ext cx="1209818" cy="12541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5FB37EC6-D95A-49B9-BFCA-15EE989AD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478" y="4209703"/>
                  <a:ext cx="1209818" cy="125418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xmlns="" id="{A8763401-8A60-4D6C-98B4-F7E09278E4F1}"/>
                    </a:ext>
                  </a:extLst>
                </p:cNvPr>
                <p:cNvSpPr txBox="1"/>
                <p:nvPr/>
              </p:nvSpPr>
              <p:spPr>
                <a:xfrm>
                  <a:off x="8454740" y="5718151"/>
                  <a:ext cx="2073132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atan</m:t>
                                      </m:r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atan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A8763401-8A60-4D6C-98B4-F7E09278E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4740" y="5718151"/>
                  <a:ext cx="2073132" cy="617861"/>
                </a:xfrm>
                <a:prstGeom prst="rect">
                  <a:avLst/>
                </a:prstGeom>
                <a:blipFill>
                  <a:blip r:embed="rId3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32"/>
          <a:stretch>
            <a:fillRect/>
          </a:stretch>
        </p:blipFill>
        <p:spPr>
          <a:xfrm>
            <a:off x="63170" y="951182"/>
            <a:ext cx="8139686" cy="52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" y="680045"/>
            <a:ext cx="3544592" cy="3544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19" y="3477338"/>
            <a:ext cx="3410467" cy="2729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609" y="3465428"/>
            <a:ext cx="3410468" cy="31386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E3B1467-9F4C-4124-8454-8C7D2DA207A7}"/>
              </a:ext>
            </a:extLst>
          </p:cNvPr>
          <p:cNvSpPr txBox="1"/>
          <p:nvPr/>
        </p:nvSpPr>
        <p:spPr>
          <a:xfrm>
            <a:off x="4524566" y="4779474"/>
            <a:ext cx="4691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Figure plan de phase fit – plan de phase </a:t>
            </a:r>
            <a:r>
              <a:rPr lang="en-US" dirty="0" err="1">
                <a:solidFill>
                  <a:srgbClr val="FF0000"/>
                </a:solidFill>
              </a:rPr>
              <a:t>déroulé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ortho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perspective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xmlns="" id="{A3B935FB-5807-4819-BC83-D5A9C7A3D9CA}"/>
              </a:ext>
            </a:extLst>
          </p:cNvPr>
          <p:cNvSpPr txBox="1"/>
          <p:nvPr/>
        </p:nvSpPr>
        <p:spPr>
          <a:xfrm>
            <a:off x="6442253" y="5322314"/>
            <a:ext cx="13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IJCV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396AD735-425E-4DE3-99B0-EBD936D6459E}"/>
              </a:ext>
            </a:extLst>
          </p:cNvPr>
          <p:cNvSpPr txBox="1"/>
          <p:nvPr/>
        </p:nvSpPr>
        <p:spPr>
          <a:xfrm>
            <a:off x="4597052" y="3459732"/>
            <a:ext cx="438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Cas orthographique : </a:t>
            </a:r>
            <a:r>
              <a:rPr lang="fr-FR" dirty="0"/>
              <a:t>ambiguïté sur le signe des angles hors-plan</a:t>
            </a:r>
          </a:p>
          <a:p>
            <a:r>
              <a:rPr lang="fr-FR" b="1" dirty="0"/>
              <a:t>Cas perspective : </a:t>
            </a:r>
            <a:r>
              <a:rPr lang="fr-FR" dirty="0"/>
              <a:t>Non ambiguïté grâce à la période </a:t>
            </a:r>
            <a:r>
              <a:rPr lang="fr-FR" dirty="0" err="1"/>
              <a:t>pixelique</a:t>
            </a:r>
            <a:r>
              <a:rPr lang="fr-FR" dirty="0"/>
              <a:t>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xmlns="" id="{30775234-1BF7-4D31-8224-2D00811F583A}"/>
                  </a:ext>
                </a:extLst>
              </p:cNvPr>
              <p:cNvSpPr txBox="1"/>
              <p:nvPr/>
            </p:nvSpPr>
            <p:spPr>
              <a:xfrm>
                <a:off x="4284623" y="1014319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0775234-1BF7-4D31-8224-2D00811F5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3" y="1014319"/>
                <a:ext cx="2212529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F41F1023-E512-4E3D-B285-27EBDF617509}"/>
              </a:ext>
            </a:extLst>
          </p:cNvPr>
          <p:cNvSpPr txBox="1"/>
          <p:nvPr/>
        </p:nvSpPr>
        <p:spPr>
          <a:xfrm>
            <a:off x="3956967" y="627146"/>
            <a:ext cx="23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Modèle de projection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xmlns="" id="{B1A2521F-7579-487F-956D-4C23CF380D03}"/>
                  </a:ext>
                </a:extLst>
              </p:cNvPr>
              <p:cNvSpPr txBox="1"/>
              <p:nvPr/>
            </p:nvSpPr>
            <p:spPr>
              <a:xfrm>
                <a:off x="7796872" y="1116621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1A2521F-7579-487F-956D-4C23CF38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72" y="1116621"/>
                <a:ext cx="2038442" cy="732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BE338367-9854-4D46-8A5E-AF9A9025DD75}"/>
              </a:ext>
            </a:extLst>
          </p:cNvPr>
          <p:cNvSpPr txBox="1"/>
          <p:nvPr/>
        </p:nvSpPr>
        <p:spPr>
          <a:xfrm>
            <a:off x="7123661" y="1298241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3956967" y="2208341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En projetant les points définissant le repère orthonormé de la mire, il vient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09540AC4-6F13-4D31-9AD3-D63B9DE0BED4}"/>
              </a:ext>
            </a:extLst>
          </p:cNvPr>
          <p:cNvGrpSpPr/>
          <p:nvPr/>
        </p:nvGrpSpPr>
        <p:grpSpPr>
          <a:xfrm>
            <a:off x="7901115" y="1982654"/>
            <a:ext cx="3920179" cy="1273628"/>
            <a:chOff x="7798351" y="2683938"/>
            <a:chExt cx="3920179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xmlns="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xmlns="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E3B1467-9F4C-4124-8454-8C7D2DA207A7}"/>
              </a:ext>
            </a:extLst>
          </p:cNvPr>
          <p:cNvSpPr txBox="1"/>
          <p:nvPr/>
        </p:nvSpPr>
        <p:spPr>
          <a:xfrm>
            <a:off x="4524566" y="4779474"/>
            <a:ext cx="4691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Figure plan de phase fit – plan de phase </a:t>
            </a:r>
            <a:r>
              <a:rPr lang="en-US" dirty="0" err="1">
                <a:solidFill>
                  <a:srgbClr val="FF0000"/>
                </a:solidFill>
              </a:rPr>
              <a:t>déroulé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ortho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perspective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xmlns="" id="{A3B935FB-5807-4819-BC83-D5A9C7A3D9CA}"/>
              </a:ext>
            </a:extLst>
          </p:cNvPr>
          <p:cNvSpPr txBox="1"/>
          <p:nvPr/>
        </p:nvSpPr>
        <p:spPr>
          <a:xfrm>
            <a:off x="6442253" y="5322314"/>
            <a:ext cx="13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IJCV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396AD735-425E-4DE3-99B0-EBD936D6459E}"/>
              </a:ext>
            </a:extLst>
          </p:cNvPr>
          <p:cNvSpPr txBox="1"/>
          <p:nvPr/>
        </p:nvSpPr>
        <p:spPr>
          <a:xfrm>
            <a:off x="-100363" y="3858791"/>
            <a:ext cx="438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Cas orthographique : </a:t>
            </a:r>
            <a:r>
              <a:rPr lang="fr-FR" dirty="0"/>
              <a:t>ambiguïté sur le signe des angles hors-plan</a:t>
            </a:r>
          </a:p>
          <a:p>
            <a:r>
              <a:rPr lang="fr-FR" b="1" dirty="0"/>
              <a:t>Cas perspective : </a:t>
            </a:r>
            <a:r>
              <a:rPr lang="fr-FR" dirty="0"/>
              <a:t>Non ambiguïté grâce à la période </a:t>
            </a:r>
            <a:r>
              <a:rPr lang="fr-FR" dirty="0" err="1"/>
              <a:t>pixelique</a:t>
            </a:r>
            <a:r>
              <a:rPr lang="fr-FR" dirty="0"/>
              <a:t>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xmlns="" id="{30775234-1BF7-4D31-8224-2D00811F583A}"/>
                  </a:ext>
                </a:extLst>
              </p:cNvPr>
              <p:cNvSpPr txBox="1"/>
              <p:nvPr/>
            </p:nvSpPr>
            <p:spPr>
              <a:xfrm>
                <a:off x="4284623" y="1014319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0775234-1BF7-4D31-8224-2D00811F5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3" y="1014319"/>
                <a:ext cx="2212529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F41F1023-E512-4E3D-B285-27EBDF617509}"/>
              </a:ext>
            </a:extLst>
          </p:cNvPr>
          <p:cNvSpPr txBox="1"/>
          <p:nvPr/>
        </p:nvSpPr>
        <p:spPr>
          <a:xfrm>
            <a:off x="3956967" y="627146"/>
            <a:ext cx="23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Modèle de projection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xmlns="" id="{B1A2521F-7579-487F-956D-4C23CF380D03}"/>
                  </a:ext>
                </a:extLst>
              </p:cNvPr>
              <p:cNvSpPr txBox="1"/>
              <p:nvPr/>
            </p:nvSpPr>
            <p:spPr>
              <a:xfrm>
                <a:off x="7796872" y="1116621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1A2521F-7579-487F-956D-4C23CF38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72" y="1116621"/>
                <a:ext cx="2038442" cy="732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BE338367-9854-4D46-8A5E-AF9A9025DD75}"/>
              </a:ext>
            </a:extLst>
          </p:cNvPr>
          <p:cNvSpPr txBox="1"/>
          <p:nvPr/>
        </p:nvSpPr>
        <p:spPr>
          <a:xfrm>
            <a:off x="7123661" y="1298241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3956967" y="2208341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En projetant les points définissant le repère orthonormé de la mire, il vient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09540AC4-6F13-4D31-9AD3-D63B9DE0BED4}"/>
              </a:ext>
            </a:extLst>
          </p:cNvPr>
          <p:cNvGrpSpPr/>
          <p:nvPr/>
        </p:nvGrpSpPr>
        <p:grpSpPr>
          <a:xfrm>
            <a:off x="7901115" y="1982654"/>
            <a:ext cx="3920179" cy="1273628"/>
            <a:chOff x="7798351" y="2683938"/>
            <a:chExt cx="3920179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xmlns="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xmlns="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58217" y="2159526"/>
            <a:ext cx="5397500" cy="30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9137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C63CDE08-0F68-455B-ADDF-07071C25E68A}"/>
              </a:ext>
            </a:extLst>
          </p:cNvPr>
          <p:cNvSpPr txBox="1"/>
          <p:nvPr/>
        </p:nvSpPr>
        <p:spPr>
          <a:xfrm>
            <a:off x="366216" y="979598"/>
            <a:ext cx="831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Présentation</a:t>
            </a:r>
            <a:r>
              <a:rPr lang="en-US" dirty="0"/>
              <a:t> de </a:t>
            </a:r>
            <a:r>
              <a:rPr lang="en-US" dirty="0" err="1"/>
              <a:t>l’encodage</a:t>
            </a:r>
            <a:r>
              <a:rPr lang="fr-FR" dirty="0"/>
              <a:t> (rapide) -&gt; but = préserver la redondance périodique d’info</a:t>
            </a:r>
          </a:p>
          <a:p>
            <a:r>
              <a:rPr lang="en-US" dirty="0"/>
              <a:t>P</a:t>
            </a:r>
            <a:r>
              <a:rPr lang="fr-FR" dirty="0" err="1"/>
              <a:t>résentation</a:t>
            </a:r>
            <a:r>
              <a:rPr lang="fr-FR" dirty="0"/>
              <a:t> du décodage avec le seuillage adaptatif sur chaque point de la mire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5618038"/>
                  </p:ext>
                </p:extLst>
              </p:nvPr>
            </p:nvGraphicFramePr>
            <p:xfrm>
              <a:off x="8423672" y="3786039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Axe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Résolution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Justesse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1.15%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oMath>
                          </a14:m>
                          <a:r>
                            <a:rPr lang="fr-FR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  <a:r>
                            <a:rPr lang="en-US" baseline="0" dirty="0"/>
                            <a:t> 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dirty="0"/>
                            <a:t>    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rad.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0.0004%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120.5</m:t>
                              </m:r>
                            </m:oMath>
                          </a14:m>
                          <a:r>
                            <a:rPr lang="en-US" dirty="0"/>
                            <a:t>  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rad.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0.35%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118.1</m:t>
                              </m:r>
                            </m:oMath>
                          </a14:m>
                          <a:r>
                            <a:rPr lang="fr-FR" dirty="0"/>
                            <a:t>  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rad.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5618038"/>
                  </p:ext>
                </p:extLst>
              </p:nvPr>
            </p:nvGraphicFramePr>
            <p:xfrm>
              <a:off x="8423672" y="3786039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/>
                    <a:gridCol w="1587500"/>
                    <a:gridCol w="99695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Axe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Résolution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Justesse</a:t>
                          </a:r>
                          <a:endParaRPr lang="fr-FR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08197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108197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1.15%</a:t>
                          </a:r>
                          <a:endParaRPr lang="fr-FR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08197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208197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fr-FR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313333" r="-335433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313333" r="-63218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r>
                            <a:rPr lang="en-US" baseline="0" dirty="0" smtClean="0"/>
                            <a:t> </a:t>
                          </a:r>
                          <a:endParaRPr lang="fr-FR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406557" r="-3354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406557" r="-6321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0.0004%</a:t>
                          </a:r>
                          <a:endParaRPr lang="fr-FR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506557" r="-3354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506557" r="-6321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0.35%</a:t>
                          </a:r>
                          <a:endParaRPr lang="fr-FR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606557" r="-3354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606557" r="-6321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</a:t>
                          </a:r>
                          <a:endParaRPr lang="fr-FR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4" y="631626"/>
            <a:ext cx="2912210" cy="2912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05" y="3598441"/>
            <a:ext cx="2647868" cy="291221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D72CDD7-8EF3-4688-B84B-FDE94A11A18F}"/>
              </a:ext>
            </a:extLst>
          </p:cNvPr>
          <p:cNvSpPr txBox="1"/>
          <p:nvPr/>
        </p:nvSpPr>
        <p:spPr>
          <a:xfrm>
            <a:off x="3976275" y="5190253"/>
            <a:ext cx="251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</a:t>
            </a:r>
            <a:r>
              <a:rPr lang="fr-FR" sz="2400" b="1" dirty="0" err="1">
                <a:solidFill>
                  <a:srgbClr val="FF0000"/>
                </a:solidFill>
              </a:rPr>
              <a:t>Tmech</a:t>
            </a:r>
            <a:r>
              <a:rPr lang="fr-FR" sz="2400" b="1" dirty="0">
                <a:solidFill>
                  <a:srgbClr val="FF0000"/>
                </a:solidFill>
              </a:rPr>
              <a:t> + IJCV</a:t>
            </a:r>
          </a:p>
        </p:txBody>
      </p:sp>
      <p:pic>
        <p:nvPicPr>
          <p:cNvPr id="9" name="TmechRotationSmara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74980" y="774497"/>
            <a:ext cx="7290404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occlusionSimulation_suppMat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variableNoises_suppMat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</a:t>
            </a:r>
            <a:r>
              <a:rPr lang="fr-FR" sz="2400" dirty="0" smtClean="0">
                <a:solidFill>
                  <a:schemeClr val="bg1"/>
                </a:solidFill>
              </a:rPr>
              <a:t>Mesure </a:t>
            </a:r>
            <a:r>
              <a:rPr lang="fr-FR" sz="2400" dirty="0">
                <a:solidFill>
                  <a:schemeClr val="bg1"/>
                </a:solidFill>
              </a:rPr>
              <a:t>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</a:t>
            </a:r>
            <a:r>
              <a:rPr lang="fr-FR" sz="2400" dirty="0" smtClean="0">
                <a:solidFill>
                  <a:schemeClr val="bg1"/>
                </a:solidFill>
              </a:rPr>
              <a:t>Performances et validation expérimentale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7207D6-E7FD-46B9-B441-E9060C1E02BC}"/>
              </a:ext>
            </a:extLst>
          </p:cNvPr>
          <p:cNvSpPr/>
          <p:nvPr/>
        </p:nvSpPr>
        <p:spPr>
          <a:xfrm>
            <a:off x="5336836" y="680046"/>
            <a:ext cx="6493920" cy="4253202"/>
          </a:xfrm>
          <a:prstGeom prst="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Développement d’une bibliothèque logicielle polyvalente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3" y="732977"/>
            <a:ext cx="5010849" cy="4991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836" y="5192120"/>
            <a:ext cx="6714625" cy="11300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D434F2C-0862-4259-9792-A1886B78F3EA}"/>
              </a:ext>
            </a:extLst>
          </p:cNvPr>
          <p:cNvSpPr txBox="1"/>
          <p:nvPr/>
        </p:nvSpPr>
        <p:spPr>
          <a:xfrm>
            <a:off x="5336837" y="732977"/>
            <a:ext cx="634716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Fonctionnalités du logiciel :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Géneration</a:t>
            </a:r>
            <a:r>
              <a:rPr lang="en-US" dirty="0" smtClean="0"/>
              <a:t> des mires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Impression + </a:t>
            </a:r>
            <a:r>
              <a:rPr lang="en-US" dirty="0" err="1" smtClean="0"/>
              <a:t>simus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Tests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Mesure</a:t>
            </a:r>
            <a:r>
              <a:rPr lang="en-US" dirty="0" smtClean="0"/>
              <a:t> de pose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2D / 3D</a:t>
            </a:r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Diversité</a:t>
            </a:r>
            <a:r>
              <a:rPr lang="en-US" dirty="0" smtClean="0"/>
              <a:t> des motifs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Branche</a:t>
            </a:r>
            <a:r>
              <a:rPr lang="en-US" dirty="0" smtClean="0"/>
              <a:t> de tests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C++ / python /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Interface </a:t>
            </a:r>
            <a:r>
              <a:rPr lang="en-US" dirty="0" err="1" smtClean="0"/>
              <a:t>simplifiée</a:t>
            </a:r>
            <a:r>
              <a:rPr lang="en-US" dirty="0" smtClean="0"/>
              <a:t> GUI + API + </a:t>
            </a:r>
            <a:r>
              <a:rPr lang="en-US" dirty="0" smtClean="0">
                <a:hlinkClick r:id="rId6"/>
              </a:rPr>
              <a:t>https://Vernier-project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3" y="732977"/>
            <a:ext cx="5010849" cy="49917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5504" y="1087395"/>
            <a:ext cx="6118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Performances</a:t>
            </a:r>
          </a:p>
          <a:p>
            <a:r>
              <a:rPr lang="en-US" dirty="0" smtClean="0"/>
              <a:t>Stats sur le code (</a:t>
            </a:r>
            <a:r>
              <a:rPr lang="en-US" dirty="0" err="1" smtClean="0"/>
              <a:t>nb</a:t>
            </a:r>
            <a:r>
              <a:rPr lang="en-US" dirty="0" smtClean="0"/>
              <a:t> classes, </a:t>
            </a:r>
            <a:r>
              <a:rPr lang="en-US" dirty="0" err="1" smtClean="0"/>
              <a:t>nb</a:t>
            </a:r>
            <a:r>
              <a:rPr lang="en-US" dirty="0" smtClean="0"/>
              <a:t> </a:t>
            </a:r>
            <a:r>
              <a:rPr lang="en-US" dirty="0" err="1" smtClean="0"/>
              <a:t>lignes</a:t>
            </a:r>
            <a:r>
              <a:rPr lang="en-US" dirty="0" smtClean="0"/>
              <a:t> de codes, </a:t>
            </a:r>
            <a:r>
              <a:rPr lang="en-US" dirty="0" err="1" smtClean="0"/>
              <a:t>généralisation</a:t>
            </a:r>
            <a:r>
              <a:rPr lang="en-US" dirty="0" smtClean="0"/>
              <a:t> des tests avec de </a:t>
            </a:r>
            <a:r>
              <a:rPr lang="en-US" dirty="0" err="1" smtClean="0"/>
              <a:t>l’aléatoire</a:t>
            </a:r>
            <a:r>
              <a:rPr lang="en-US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4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à l’étalonnage de microrobots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CC503CB-824F-4408-AEBA-24B4FAFAA9F7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9" name="triskele_bo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à la mesure de force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xmlns="" id="{45559646-99C2-4214-9041-A6E9A83905C3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113" y="0"/>
            <a:ext cx="9883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aux tâches de micro-assemblage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xmlns="" id="{073BFA91-078D-471C-8B0A-9FBCABC1BB9A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  <p:pic>
        <p:nvPicPr>
          <p:cNvPr id="3" name="microfluidic_chips_assembly_proc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EB3C88D9-F384-4E12-8AAD-8DA1DD4C02A2}"/>
              </a:ext>
            </a:extLst>
          </p:cNvPr>
          <p:cNvSpPr txBox="1"/>
          <p:nvPr/>
        </p:nvSpPr>
        <p:spPr>
          <a:xfrm>
            <a:off x="360000" y="1080000"/>
            <a:ext cx="3929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Récapitulatif des buts initiaux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Extension de la plage de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Conservation de la grande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Mesure de pose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Applications à la microrobotique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17C4F070-9D3B-470F-B561-5465359DFDB8}"/>
                  </a:ext>
                </a:extLst>
              </p:cNvPr>
              <p:cNvSpPr txBox="1"/>
              <p:nvPr/>
            </p:nvSpPr>
            <p:spPr>
              <a:xfrm>
                <a:off x="6025730" y="1356999"/>
                <a:ext cx="560903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/>
                  <a:t>10x10 cm²</a:t>
                </a:r>
              </a:p>
              <a:p>
                <a:r>
                  <a:rPr lang="fr-FR" dirty="0"/>
                  <a:t>1 nm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fr-FR" dirty="0"/>
                  <a:t> et 4 </a:t>
                </a:r>
                <a:r>
                  <a:rPr lang="fr-FR" dirty="0" err="1"/>
                  <a:t>μrad</a:t>
                </a:r>
                <a:r>
                  <a:rPr lang="fr-FR" dirty="0"/>
                  <a:t>. en orientation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fr-FR" dirty="0"/>
              </a:p>
              <a:p>
                <a:r>
                  <a:rPr lang="fr-FR" dirty="0"/>
                  <a:t>120 </a:t>
                </a:r>
                <a:r>
                  <a:rPr lang="fr-FR" dirty="0" err="1"/>
                  <a:t>μrad</a:t>
                </a:r>
                <a:r>
                  <a:rPr lang="fr-FR" dirty="0"/>
                  <a:t>. en orientation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fr-FR" dirty="0"/>
              </a:p>
              <a:p>
                <a:r>
                  <a:rPr lang="fr-FR" dirty="0"/>
                  <a:t>Création d’un logiciel dédié à la mesure de pose par mires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7C4F070-9D3B-470F-B561-5465359D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730" y="1356999"/>
                <a:ext cx="5609036" cy="1200329"/>
              </a:xfrm>
              <a:prstGeom prst="rect">
                <a:avLst/>
              </a:prstGeom>
              <a:blipFill>
                <a:blip r:embed="rId4"/>
                <a:stretch>
                  <a:fillRect l="-869" t="-3046" r="-109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141CB245-AEAA-4AAA-B3D0-47F55BCFF9D1}"/>
              </a:ext>
            </a:extLst>
          </p:cNvPr>
          <p:cNvCxnSpPr/>
          <p:nvPr/>
        </p:nvCxnSpPr>
        <p:spPr>
          <a:xfrm>
            <a:off x="4428000" y="1524000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xmlns="" id="{155D31E5-35EF-4F4C-8CEF-2BDA53D011B7}"/>
              </a:ext>
            </a:extLst>
          </p:cNvPr>
          <p:cNvCxnSpPr/>
          <p:nvPr/>
        </p:nvCxnSpPr>
        <p:spPr>
          <a:xfrm>
            <a:off x="4428000" y="1807375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xmlns="" id="{23EB93A7-7904-48B7-BC95-4FD8D15CE39A}"/>
              </a:ext>
            </a:extLst>
          </p:cNvPr>
          <p:cNvCxnSpPr/>
          <p:nvPr/>
        </p:nvCxnSpPr>
        <p:spPr>
          <a:xfrm>
            <a:off x="4428000" y="2083953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xmlns="" id="{601C09AB-120D-41FE-ADF3-DE60595AA326}"/>
              </a:ext>
            </a:extLst>
          </p:cNvPr>
          <p:cNvCxnSpPr/>
          <p:nvPr/>
        </p:nvCxnSpPr>
        <p:spPr>
          <a:xfrm>
            <a:off x="4428000" y="2354886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0000" y="3374967"/>
            <a:ext cx="2930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Limites</a:t>
            </a:r>
            <a:r>
              <a:rPr lang="en-US" dirty="0" smtClean="0"/>
              <a:t> :</a:t>
            </a:r>
          </a:p>
          <a:p>
            <a:r>
              <a:rPr lang="en-US" dirty="0" err="1" smtClean="0"/>
              <a:t>Profondeur</a:t>
            </a:r>
            <a:r>
              <a:rPr lang="en-US" dirty="0" smtClean="0"/>
              <a:t> de champ </a:t>
            </a:r>
            <a:r>
              <a:rPr lang="en-US" dirty="0" err="1" smtClean="0"/>
              <a:t>limitée</a:t>
            </a:r>
            <a:endParaRPr lang="en-US" dirty="0" smtClean="0"/>
          </a:p>
          <a:p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7315256" y="994909"/>
            <a:ext cx="393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92D050"/>
                </a:solidFill>
              </a:rPr>
              <a:t>Dans</a:t>
            </a:r>
            <a:r>
              <a:rPr lang="en-US" dirty="0" smtClean="0">
                <a:solidFill>
                  <a:srgbClr val="92D050"/>
                </a:solidFill>
              </a:rPr>
              <a:t> le plan, </a:t>
            </a:r>
            <a:r>
              <a:rPr lang="en-US" dirty="0" err="1" smtClean="0">
                <a:solidFill>
                  <a:srgbClr val="92D050"/>
                </a:solidFill>
              </a:rPr>
              <a:t>limité</a:t>
            </a:r>
            <a:r>
              <a:rPr lang="en-US" dirty="0" smtClean="0">
                <a:solidFill>
                  <a:srgbClr val="92D050"/>
                </a:solidFill>
              </a:rPr>
              <a:t> par </a:t>
            </a:r>
            <a:r>
              <a:rPr lang="en-US" dirty="0" err="1" smtClean="0">
                <a:solidFill>
                  <a:srgbClr val="92D050"/>
                </a:solidFill>
              </a:rPr>
              <a:t>l’environnement</a:t>
            </a:r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8156" y="3007479"/>
            <a:ext cx="232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Ambiguïté</a:t>
            </a:r>
            <a:r>
              <a:rPr lang="en-US" dirty="0" smtClean="0">
                <a:solidFill>
                  <a:srgbClr val="FFC000"/>
                </a:solidFill>
              </a:rPr>
              <a:t> + </a:t>
            </a:r>
            <a:r>
              <a:rPr lang="en-US" dirty="0" err="1" smtClean="0">
                <a:solidFill>
                  <a:srgbClr val="FFC000"/>
                </a:solidFill>
              </a:rPr>
              <a:t>résolution</a:t>
            </a:r>
            <a:endParaRPr lang="fr-FR" dirty="0">
              <a:solidFill>
                <a:srgbClr val="FFC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28000" y="2142060"/>
            <a:ext cx="1597730" cy="894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5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">
            <a:extLst>
              <a:ext uri="{FF2B5EF4-FFF2-40B4-BE49-F238E27FC236}">
                <a16:creationId xmlns:a16="http://schemas.microsoft.com/office/drawing/2014/main" xmlns="" id="{5FFBE5EF-BA43-4B90-8D26-5302BF4D6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7" name="Picture 6">
            <a:extLst>
              <a:ext uri="{FF2B5EF4-FFF2-40B4-BE49-F238E27FC236}">
                <a16:creationId xmlns:a16="http://schemas.microsoft.com/office/drawing/2014/main" xmlns="" id="{72BA47E5-ABE2-46B8-9E51-EA418A6FCA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E3F7E2DD-71B4-4209-BC10-E93F35881140}"/>
              </a:ext>
            </a:extLst>
          </p:cNvPr>
          <p:cNvSpPr txBox="1"/>
          <p:nvPr/>
        </p:nvSpPr>
        <p:spPr>
          <a:xfrm>
            <a:off x="343622" y="1626958"/>
            <a:ext cx="4646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/>
              <a:t>Inconvénient de la microscopie Classique 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Possibilité de n’enregistrer que l’intensité lumineuse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Fournit une information 2D seulement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749E25E6-01A5-4832-83E6-A3DD24701270}"/>
              </a:ext>
            </a:extLst>
          </p:cNvPr>
          <p:cNvSpPr txBox="1"/>
          <p:nvPr/>
        </p:nvSpPr>
        <p:spPr>
          <a:xfrm>
            <a:off x="343622" y="3035536"/>
            <a:ext cx="4646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Microscopie par holographie numérique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Utilise une source de lumière cohérente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Enregistrement interférentiel de cette onde cohérente : l’hologramme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A7B6CB2B-2095-4505-8750-522B85FCFEEA}"/>
              </a:ext>
            </a:extLst>
          </p:cNvPr>
          <p:cNvSpPr txBox="1"/>
          <p:nvPr/>
        </p:nvSpPr>
        <p:spPr>
          <a:xfrm>
            <a:off x="343621" y="5460298"/>
            <a:ext cx="464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de l’onde incidente sur l’objet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B0D5FA20-A2C1-42A9-91DB-4904EA10EA9A}"/>
              </a:ext>
            </a:extLst>
          </p:cNvPr>
          <p:cNvSpPr txBox="1"/>
          <p:nvPr/>
        </p:nvSpPr>
        <p:spPr>
          <a:xfrm>
            <a:off x="2538988" y="4519308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</a:t>
            </a:r>
            <a:endParaRPr lang="fr-FR" dirty="0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xmlns="" id="{0D5C1630-4BC3-41B9-AF49-AE87B1DB668D}"/>
              </a:ext>
            </a:extLst>
          </p:cNvPr>
          <p:cNvSpPr/>
          <p:nvPr/>
        </p:nvSpPr>
        <p:spPr>
          <a:xfrm>
            <a:off x="2232547" y="4325507"/>
            <a:ext cx="477622" cy="1101135"/>
          </a:xfrm>
          <a:prstGeom prst="down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bas 57">
            <a:extLst>
              <a:ext uri="{FF2B5EF4-FFF2-40B4-BE49-F238E27FC236}">
                <a16:creationId xmlns:a16="http://schemas.microsoft.com/office/drawing/2014/main" xmlns="" id="{BBDB7FAC-C84E-4EF9-BF0B-7C0C3B69C099}"/>
              </a:ext>
            </a:extLst>
          </p:cNvPr>
          <p:cNvSpPr/>
          <p:nvPr/>
        </p:nvSpPr>
        <p:spPr>
          <a:xfrm rot="16200000">
            <a:off x="5409328" y="5232896"/>
            <a:ext cx="477622" cy="1101135"/>
          </a:xfrm>
          <a:prstGeom prst="down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xmlns="" id="{D422CF4F-6C0A-47FD-824E-54603BECD279}"/>
                  </a:ext>
                </a:extLst>
              </p:cNvPr>
              <p:cNvSpPr txBox="1"/>
              <p:nvPr/>
            </p:nvSpPr>
            <p:spPr>
              <a:xfrm>
                <a:off x="6306590" y="5416629"/>
                <a:ext cx="3922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Résolution </a:t>
                </a:r>
                <a:r>
                  <a:rPr lang="fr-FR" b="1" dirty="0"/>
                  <a:t>nanométrique en z</a:t>
                </a:r>
              </a:p>
              <a:p>
                <a:r>
                  <a:rPr lang="fr-FR" dirty="0"/>
                  <a:t>Résolution de l’ordre du </a:t>
                </a:r>
                <a:r>
                  <a:rPr lang="fr-FR" b="1" dirty="0" err="1"/>
                  <a:t>μrad</a:t>
                </a:r>
                <a:r>
                  <a:rPr lang="fr-FR" b="1" dirty="0"/>
                  <a:t>. En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422CF4F-6C0A-47FD-824E-54603BEC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590" y="5416629"/>
                <a:ext cx="3922997" cy="646331"/>
              </a:xfrm>
              <a:prstGeom prst="rect">
                <a:avLst/>
              </a:prstGeom>
              <a:blipFill>
                <a:blip r:embed="rId6"/>
                <a:stretch>
                  <a:fillRect l="-1400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Vers des nouveaux motifs de mires pour augmenter la plage hors-plan</a:t>
            </a:r>
            <a:endParaRPr lang="fr-FR" sz="2800" b="1" dirty="0">
              <a:solidFill>
                <a:srgbClr val="005393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573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Introduction / contexte en </a:t>
            </a:r>
            <a:r>
              <a:rPr lang="fr-FR" sz="2800" b="1" dirty="0" err="1" smtClean="0">
                <a:solidFill>
                  <a:srgbClr val="005393"/>
                </a:solidFill>
              </a:rPr>
              <a:t>microrobotique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47" name="ZoneTexte 46">
            <a:extLst>
              <a:ext uri="{FF2B5EF4-FFF2-40B4-BE49-F238E27FC236}">
                <a16:creationId xmlns:a16="http://schemas.microsoft.com/office/drawing/2014/main" xmlns="" id="{5AC67B92-5138-4308-B834-E339106E41C7}"/>
              </a:ext>
            </a:extLst>
          </p:cNvPr>
          <p:cNvSpPr txBox="1"/>
          <p:nvPr/>
        </p:nvSpPr>
        <p:spPr>
          <a:xfrm>
            <a:off x="1744442" y="1982439"/>
            <a:ext cx="4863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Pas encore d’idées d’accroche…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0398" y="3106098"/>
            <a:ext cx="664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Exemples</a:t>
            </a:r>
            <a:r>
              <a:rPr lang="en-US" dirty="0" smtClean="0"/>
              <a:t> de </a:t>
            </a:r>
            <a:r>
              <a:rPr lang="en-US" dirty="0" err="1" smtClean="0"/>
              <a:t>besoin</a:t>
            </a:r>
            <a:r>
              <a:rPr lang="en-US" dirty="0" smtClean="0"/>
              <a:t> de </a:t>
            </a:r>
            <a:r>
              <a:rPr lang="en-US" dirty="0" err="1" smtClean="0"/>
              <a:t>mesure</a:t>
            </a:r>
            <a:r>
              <a:rPr lang="en-US" dirty="0" smtClean="0"/>
              <a:t> de pose par vision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microrobotique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1" y="21323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339298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196316"/>
            <a:ext cx="12188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Triskèle-Bot : Étude et développement d’un robot</a:t>
            </a:r>
          </a:p>
          <a:p>
            <a:pPr algn="ctr"/>
            <a:r>
              <a:rPr lang="fr-FR" sz="3200" b="1" dirty="0">
                <a:solidFill>
                  <a:srgbClr val="005393"/>
                </a:solidFill>
              </a:rPr>
              <a:t>Parallèle continu pour le </a:t>
            </a:r>
            <a:r>
              <a:rPr lang="fr-FR" sz="3200" b="1" dirty="0" err="1">
                <a:solidFill>
                  <a:srgbClr val="005393"/>
                </a:solidFill>
              </a:rPr>
              <a:t>micropositionnement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0CCFB13F-C3F7-48D8-A101-E4A4D9F45686}"/>
              </a:ext>
            </a:extLst>
          </p:cNvPr>
          <p:cNvGrpSpPr/>
          <p:nvPr/>
        </p:nvGrpSpPr>
        <p:grpSpPr>
          <a:xfrm>
            <a:off x="-538916" y="2147104"/>
            <a:ext cx="12329048" cy="3268789"/>
            <a:chOff x="-530527" y="2614168"/>
            <a:chExt cx="12329048" cy="3268789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xmlns="" id="{D32D1E65-E365-4A47-960A-0EF24DCABDCC}"/>
                </a:ext>
              </a:extLst>
            </p:cNvPr>
            <p:cNvGrpSpPr/>
            <p:nvPr/>
          </p:nvGrpSpPr>
          <p:grpSpPr>
            <a:xfrm>
              <a:off x="-530527" y="2614168"/>
              <a:ext cx="12329048" cy="2643434"/>
              <a:chOff x="-530527" y="2614168"/>
              <a:chExt cx="12329048" cy="2643434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xmlns="" id="{0438A8C2-8F6E-4A8C-90D0-405D565A1E72}"/>
                  </a:ext>
                </a:extLst>
              </p:cNvPr>
              <p:cNvGrpSpPr/>
              <p:nvPr/>
            </p:nvGrpSpPr>
            <p:grpSpPr>
              <a:xfrm>
                <a:off x="-530527" y="2621280"/>
                <a:ext cx="10682924" cy="2636322"/>
                <a:chOff x="-530527" y="2621280"/>
                <a:chExt cx="10682924" cy="2636322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xmlns="" id="{1D2EDE88-2842-443F-9AA4-54BFA62F6AF8}"/>
                    </a:ext>
                  </a:extLst>
                </p:cNvPr>
                <p:cNvGrpSpPr/>
                <p:nvPr/>
              </p:nvGrpSpPr>
              <p:grpSpPr>
                <a:xfrm>
                  <a:off x="111628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" name="Forme libre : forme 4">
                    <a:extLst>
                      <a:ext uri="{FF2B5EF4-FFF2-40B4-BE49-F238E27FC236}">
                        <a16:creationId xmlns:a16="http://schemas.microsoft.com/office/drawing/2014/main" xmlns="" id="{4D332372-A590-485C-A18A-8EFF8700761C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xmlns="" id="{26BF3189-2157-4D29-BED0-06582CDE8403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" name="Forme libre : forme 6">
                    <a:extLst>
                      <a:ext uri="{FF2B5EF4-FFF2-40B4-BE49-F238E27FC236}">
                        <a16:creationId xmlns:a16="http://schemas.microsoft.com/office/drawing/2014/main" xmlns="" id="{02178A76-0045-4196-8482-0A924CA1EAA9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" name="Forme libre : forme 7">
                    <a:extLst>
                      <a:ext uri="{FF2B5EF4-FFF2-40B4-BE49-F238E27FC236}">
                        <a16:creationId xmlns:a16="http://schemas.microsoft.com/office/drawing/2014/main" xmlns="" id="{096EF295-0FF5-4CB9-818C-33A571DB12E8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xmlns="" id="{2D1545FB-0D50-4A5A-8310-588398F44937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3" name="Forme libre : forme 12">
                    <a:extLst>
                      <a:ext uri="{FF2B5EF4-FFF2-40B4-BE49-F238E27FC236}">
                        <a16:creationId xmlns:a16="http://schemas.microsoft.com/office/drawing/2014/main" xmlns="" id="{405669DA-F50A-45F4-9614-E0708029676E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4" name="Forme libre : forme 13">
                    <a:extLst>
                      <a:ext uri="{FF2B5EF4-FFF2-40B4-BE49-F238E27FC236}">
                        <a16:creationId xmlns:a16="http://schemas.microsoft.com/office/drawing/2014/main" xmlns="" id="{A7FF6D15-3610-4881-8D87-8BB514C6706C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3958" t="-12935" r="-15544" b="-26567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xmlns="" id="{0FF5987A-3244-465E-AA68-3269990BF480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6" name="Forme libre : forme 15">
                    <a:extLst>
                      <a:ext uri="{FF2B5EF4-FFF2-40B4-BE49-F238E27FC236}">
                        <a16:creationId xmlns:a16="http://schemas.microsoft.com/office/drawing/2014/main" xmlns="" id="{F64A74C7-2C5F-456C-8BD9-E0AF01A398A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r="-3861" b="-11102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7" name="Forme libre : forme 16">
                    <a:extLst>
                      <a:ext uri="{FF2B5EF4-FFF2-40B4-BE49-F238E27FC236}">
                        <a16:creationId xmlns:a16="http://schemas.microsoft.com/office/drawing/2014/main" xmlns="" id="{7C0330BD-2CED-4A96-A335-407CE80FA05D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xmlns="" id="{11B826F1-9E71-4CE6-B65F-2D83D9913DD4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9" name="Forme libre : forme 18">
                    <a:extLst>
                      <a:ext uri="{FF2B5EF4-FFF2-40B4-BE49-F238E27FC236}">
                        <a16:creationId xmlns:a16="http://schemas.microsoft.com/office/drawing/2014/main" xmlns="" id="{089C02EE-8EEC-4F01-8545-B13F07D0714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xmlns="" id="{D9C2FEB2-1228-4FA7-9D4E-55923DAC654C}"/>
                    </a:ext>
                  </a:extLst>
                </p:cNvPr>
                <p:cNvGrpSpPr/>
                <p:nvPr/>
              </p:nvGrpSpPr>
              <p:grpSpPr>
                <a:xfrm>
                  <a:off x="279692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25" name="Forme libre : forme 24">
                    <a:extLst>
                      <a:ext uri="{FF2B5EF4-FFF2-40B4-BE49-F238E27FC236}">
                        <a16:creationId xmlns:a16="http://schemas.microsoft.com/office/drawing/2014/main" xmlns="" id="{913340B1-762E-4E8A-AF9A-0AF2A6AE952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xmlns="" id="{815D3A5F-70C7-42B9-81AC-5C02B39818B2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7" name="Forme libre : forme 26">
                    <a:extLst>
                      <a:ext uri="{FF2B5EF4-FFF2-40B4-BE49-F238E27FC236}">
                        <a16:creationId xmlns:a16="http://schemas.microsoft.com/office/drawing/2014/main" xmlns="" id="{6E6D6FFD-E90E-4BE6-9258-3E67F08920CF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373" t="-8514" r="-10037" b="-2488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28" name="Forme libre : forme 27">
                    <a:extLst>
                      <a:ext uri="{FF2B5EF4-FFF2-40B4-BE49-F238E27FC236}">
                        <a16:creationId xmlns:a16="http://schemas.microsoft.com/office/drawing/2014/main" xmlns="" id="{1DCF8845-0B18-48F4-B088-0A6DC6CF88C2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xmlns="" id="{8A4D1782-259F-41D9-B2EB-0B4849ABD3BE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Forme libre : forme 29">
                    <a:extLst>
                      <a:ext uri="{FF2B5EF4-FFF2-40B4-BE49-F238E27FC236}">
                        <a16:creationId xmlns:a16="http://schemas.microsoft.com/office/drawing/2014/main" xmlns="" id="{DA652C46-8025-4D31-8258-4C39ECE2E47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1" name="Forme libre : forme 30">
                    <a:extLst>
                      <a:ext uri="{FF2B5EF4-FFF2-40B4-BE49-F238E27FC236}">
                        <a16:creationId xmlns:a16="http://schemas.microsoft.com/office/drawing/2014/main" xmlns="" id="{91CE12DB-1A25-4D67-AE46-FDCD73733C0A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xmlns="" id="{C560AFAA-17E7-4616-A590-BA95159CA14C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Forme libre : forme 32">
                    <a:extLst>
                      <a:ext uri="{FF2B5EF4-FFF2-40B4-BE49-F238E27FC236}">
                        <a16:creationId xmlns:a16="http://schemas.microsoft.com/office/drawing/2014/main" xmlns="" id="{4236936F-F9E0-47A9-926F-E66508390BBA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4" name="Forme libre : forme 33">
                    <a:extLst>
                      <a:ext uri="{FF2B5EF4-FFF2-40B4-BE49-F238E27FC236}">
                        <a16:creationId xmlns:a16="http://schemas.microsoft.com/office/drawing/2014/main" xmlns="" id="{48CAE3C1-4584-41C8-B9E9-0036606527FA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" r="-3863" b="-12305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xmlns="" id="{A2C8CB03-B777-4352-90BF-5E350627B33F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6" name="Forme libre : forme 35">
                    <a:extLst>
                      <a:ext uri="{FF2B5EF4-FFF2-40B4-BE49-F238E27FC236}">
                        <a16:creationId xmlns:a16="http://schemas.microsoft.com/office/drawing/2014/main" xmlns="" id="{D78FD2D9-7D0E-4A96-8E28-DA01C482772F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</p:grpSp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xmlns="" id="{8F743350-0637-4395-9FAC-ABE8FF47AE85}"/>
                    </a:ext>
                  </a:extLst>
                </p:cNvPr>
                <p:cNvGrpSpPr/>
                <p:nvPr/>
              </p:nvGrpSpPr>
              <p:grpSpPr>
                <a:xfrm>
                  <a:off x="4479524" y="2621280"/>
                  <a:ext cx="3185924" cy="2487645"/>
                  <a:chOff x="-133666" y="2275629"/>
                  <a:chExt cx="3185924" cy="2961494"/>
                </a:xfrm>
              </p:grpSpPr>
              <p:sp>
                <p:nvSpPr>
                  <p:cNvPr id="38" name="Forme libre : forme 37">
                    <a:extLst>
                      <a:ext uri="{FF2B5EF4-FFF2-40B4-BE49-F238E27FC236}">
                        <a16:creationId xmlns:a16="http://schemas.microsoft.com/office/drawing/2014/main" xmlns="" id="{446464BD-E26C-420C-9BB3-8936594262E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xmlns="" id="{8B58DFA9-E1D8-4773-8C26-745B8783270F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0" name="Forme libre : forme 39">
                    <a:extLst>
                      <a:ext uri="{FF2B5EF4-FFF2-40B4-BE49-F238E27FC236}">
                        <a16:creationId xmlns:a16="http://schemas.microsoft.com/office/drawing/2014/main" xmlns="" id="{6C2D13F5-BA81-4603-8FA5-E40CBB74E970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1" name="Forme libre : forme 40">
                    <a:extLst>
                      <a:ext uri="{FF2B5EF4-FFF2-40B4-BE49-F238E27FC236}">
                        <a16:creationId xmlns:a16="http://schemas.microsoft.com/office/drawing/2014/main" xmlns="" id="{58B5A8D8-F7CA-4AAD-A5DD-1E422DD3FE79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xmlns="" id="{2151D97D-1B62-4578-8FB7-738AFF449E9D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xmlns="" id="{39C2D039-6F13-472F-88AA-BFFAC14B5D7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6" name="Forme libre : forme 45">
                    <a:extLst>
                      <a:ext uri="{FF2B5EF4-FFF2-40B4-BE49-F238E27FC236}">
                        <a16:creationId xmlns:a16="http://schemas.microsoft.com/office/drawing/2014/main" xmlns="" id="{50516DB7-D939-4EDD-AE72-36C2E62530A1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xmlns="" id="{305315EB-695B-4CD2-B742-A9CBCB90FD3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grpSp>
              <p:nvGrpSpPr>
                <p:cNvPr id="50" name="Groupe 49">
                  <a:extLst>
                    <a:ext uri="{FF2B5EF4-FFF2-40B4-BE49-F238E27FC236}">
                      <a16:creationId xmlns:a16="http://schemas.microsoft.com/office/drawing/2014/main" xmlns="" id="{F4A16594-57A2-423C-A0DF-067B126778FE}"/>
                    </a:ext>
                  </a:extLst>
                </p:cNvPr>
                <p:cNvGrpSpPr/>
                <p:nvPr/>
              </p:nvGrpSpPr>
              <p:grpSpPr>
                <a:xfrm>
                  <a:off x="530373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1" name="Forme libre : forme 50">
                    <a:extLst>
                      <a:ext uri="{FF2B5EF4-FFF2-40B4-BE49-F238E27FC236}">
                        <a16:creationId xmlns:a16="http://schemas.microsoft.com/office/drawing/2014/main" xmlns="" id="{7AA64A66-C252-4EC2-ACA9-DB5DDA04C95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xmlns="" id="{118F0401-FA65-42DC-A7A8-176ADD71DFAD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4" name="Forme libre : forme 53">
                    <a:extLst>
                      <a:ext uri="{FF2B5EF4-FFF2-40B4-BE49-F238E27FC236}">
                        <a16:creationId xmlns:a16="http://schemas.microsoft.com/office/drawing/2014/main" xmlns="" id="{808962B2-8798-47B2-AB91-336270173C91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xmlns="" id="{05955371-451B-4E82-ABDF-CB900414C72C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6" name="Forme libre : forme 55">
                    <a:extLst>
                      <a:ext uri="{FF2B5EF4-FFF2-40B4-BE49-F238E27FC236}">
                        <a16:creationId xmlns:a16="http://schemas.microsoft.com/office/drawing/2014/main" xmlns="" id="{0BCAB614-65C2-4FC2-B5C3-F22199BA96B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57" name="Forme libre : forme 56">
                    <a:extLst>
                      <a:ext uri="{FF2B5EF4-FFF2-40B4-BE49-F238E27FC236}">
                        <a16:creationId xmlns:a16="http://schemas.microsoft.com/office/drawing/2014/main" xmlns="" id="{B1BF614B-2EAE-4E8D-B981-52ED3864355B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xmlns="" id="{3DCB1C26-5922-48BE-999F-51139FBD7CC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9" name="Forme libre : forme 58">
                    <a:extLst>
                      <a:ext uri="{FF2B5EF4-FFF2-40B4-BE49-F238E27FC236}">
                        <a16:creationId xmlns:a16="http://schemas.microsoft.com/office/drawing/2014/main" xmlns="" id="{13DAEB05-1018-4617-A9AF-3BF0C0DD0A4D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60" name="Forme libre : forme 59">
                    <a:extLst>
                      <a:ext uri="{FF2B5EF4-FFF2-40B4-BE49-F238E27FC236}">
                        <a16:creationId xmlns:a16="http://schemas.microsoft.com/office/drawing/2014/main" xmlns="" id="{841D0311-7A8B-47D2-9008-D188B7627F29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xmlns="" id="{E366A947-458E-464F-A4D0-9DB56BD9802E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2" name="Forme libre : forme 61">
                    <a:extLst>
                      <a:ext uri="{FF2B5EF4-FFF2-40B4-BE49-F238E27FC236}">
                        <a16:creationId xmlns:a16="http://schemas.microsoft.com/office/drawing/2014/main" xmlns="" id="{4D7458D2-9ADF-4849-AD24-7A3DE9DDD8B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63" name="Groupe 62">
                  <a:extLst>
                    <a:ext uri="{FF2B5EF4-FFF2-40B4-BE49-F238E27FC236}">
                      <a16:creationId xmlns:a16="http://schemas.microsoft.com/office/drawing/2014/main" xmlns="" id="{E15CC498-B16B-492D-90D5-3D57FC61A40F}"/>
                    </a:ext>
                  </a:extLst>
                </p:cNvPr>
                <p:cNvGrpSpPr/>
                <p:nvPr/>
              </p:nvGrpSpPr>
              <p:grpSpPr>
                <a:xfrm>
                  <a:off x="6966473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64" name="Forme libre : forme 63">
                    <a:extLst>
                      <a:ext uri="{FF2B5EF4-FFF2-40B4-BE49-F238E27FC236}">
                        <a16:creationId xmlns:a16="http://schemas.microsoft.com/office/drawing/2014/main" xmlns="" id="{05B7D06D-9FA1-43E0-9025-DD5938EE99C5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xmlns="" id="{28DC6E1D-0911-4CF9-9653-10F2539E4249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6" name="Forme libre : forme 65">
                    <a:extLst>
                      <a:ext uri="{FF2B5EF4-FFF2-40B4-BE49-F238E27FC236}">
                        <a16:creationId xmlns:a16="http://schemas.microsoft.com/office/drawing/2014/main" xmlns="" id="{A7B8415A-2D23-4E8A-A7BC-010FD4EC534C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6490" t="-8858" r="-7320" b="-1363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fr-FR" sz="3600" kern="1200" dirty="0"/>
                      <a:t>          </a:t>
                    </a:r>
                  </a:p>
                </p:txBody>
              </p:sp>
              <p:sp>
                <p:nvSpPr>
                  <p:cNvPr id="67" name="Forme libre : forme 66">
                    <a:extLst>
                      <a:ext uri="{FF2B5EF4-FFF2-40B4-BE49-F238E27FC236}">
                        <a16:creationId xmlns:a16="http://schemas.microsoft.com/office/drawing/2014/main" xmlns="" id="{354769E9-5A3C-41FE-AEFA-D858DE595373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xmlns="" id="{4910030D-D58C-4A07-88D9-D70D72B32AF6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9" name="Forme libre : forme 68">
                    <a:extLst>
                      <a:ext uri="{FF2B5EF4-FFF2-40B4-BE49-F238E27FC236}">
                        <a16:creationId xmlns:a16="http://schemas.microsoft.com/office/drawing/2014/main" xmlns="" id="{89438EDA-B6E6-4AC6-8666-C14675E2B01A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0" name="Forme libre : forme 69">
                    <a:extLst>
                      <a:ext uri="{FF2B5EF4-FFF2-40B4-BE49-F238E27FC236}">
                        <a16:creationId xmlns:a16="http://schemas.microsoft.com/office/drawing/2014/main" xmlns="" id="{3928E963-FC15-4028-9042-EDF9F4696164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xmlns="" id="{F65E8E20-986B-4C6A-A241-B7F9D1265AF6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2" name="Forme libre : forme 71">
                    <a:extLst>
                      <a:ext uri="{FF2B5EF4-FFF2-40B4-BE49-F238E27FC236}">
                        <a16:creationId xmlns:a16="http://schemas.microsoft.com/office/drawing/2014/main" xmlns="" id="{80FE4755-84DA-4ED7-8909-60DE900891E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5136" t="-4880" r="-5080" b="-1195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3" name="Forme libre : forme 72">
                    <a:extLst>
                      <a:ext uri="{FF2B5EF4-FFF2-40B4-BE49-F238E27FC236}">
                        <a16:creationId xmlns:a16="http://schemas.microsoft.com/office/drawing/2014/main" xmlns="" id="{DE5B667C-11BC-4939-9BEB-4984673E76FB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1" r="-6215" b="-2129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xmlns="" id="{2716A471-9DD4-4A94-A26E-BF96F31938D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5" name="Forme libre : forme 74">
                    <a:extLst>
                      <a:ext uri="{FF2B5EF4-FFF2-40B4-BE49-F238E27FC236}">
                        <a16:creationId xmlns:a16="http://schemas.microsoft.com/office/drawing/2014/main" xmlns="" id="{C3AC8588-2912-4F0B-99AA-409111BF13B0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xmlns="" id="{5D475E97-0170-4EB8-B6F1-8D07608507A8}"/>
                    </a:ext>
                  </a:extLst>
                </p:cNvPr>
                <p:cNvGrpSpPr/>
                <p:nvPr/>
              </p:nvGrpSpPr>
              <p:grpSpPr>
                <a:xfrm>
                  <a:off x="-53052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77" name="Forme libre : forme 76">
                    <a:extLst>
                      <a:ext uri="{FF2B5EF4-FFF2-40B4-BE49-F238E27FC236}">
                        <a16:creationId xmlns:a16="http://schemas.microsoft.com/office/drawing/2014/main" xmlns="" id="{1F75AE93-BAAE-42BB-B819-213CADC5C7D4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1858" t="-6960" r="-4126" b="-2732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xmlns="" id="{462E39E3-4727-444A-8FE6-E902182ABC07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9" name="Forme libre : forme 78">
                    <a:extLst>
                      <a:ext uri="{FF2B5EF4-FFF2-40B4-BE49-F238E27FC236}">
                        <a16:creationId xmlns:a16="http://schemas.microsoft.com/office/drawing/2014/main" xmlns="" id="{1FA748A8-7940-4A13-86BF-49B78B5B5EF3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0" name="Forme libre : forme 79">
                    <a:extLst>
                      <a:ext uri="{FF2B5EF4-FFF2-40B4-BE49-F238E27FC236}">
                        <a16:creationId xmlns:a16="http://schemas.microsoft.com/office/drawing/2014/main" xmlns="" id="{168F866E-8B6B-4FF9-90A7-3B8C9EDDE9AB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xmlns="" id="{285431D3-03AB-41C4-B69A-31A813A9C862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2" name="Forme libre : forme 81">
                    <a:extLst>
                      <a:ext uri="{FF2B5EF4-FFF2-40B4-BE49-F238E27FC236}">
                        <a16:creationId xmlns:a16="http://schemas.microsoft.com/office/drawing/2014/main" xmlns="" id="{566A6E6A-568D-4A60-8B58-E8811202165C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" t="-1" r="-4608" b="-13648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3" name="Forme libre : forme 82">
                    <a:extLst>
                      <a:ext uri="{FF2B5EF4-FFF2-40B4-BE49-F238E27FC236}">
                        <a16:creationId xmlns:a16="http://schemas.microsoft.com/office/drawing/2014/main" xmlns="" id="{B63A0460-BB0C-48BB-A34F-4A5AFD7475A8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95" t="-4804" r="-141" b="-2439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xmlns="" id="{7CC660EA-953D-4BE6-AC2A-F124DBB863F1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5" name="Forme libre : forme 84">
                    <a:extLst>
                      <a:ext uri="{FF2B5EF4-FFF2-40B4-BE49-F238E27FC236}">
                        <a16:creationId xmlns:a16="http://schemas.microsoft.com/office/drawing/2014/main" xmlns="" id="{0DE0302A-384D-4251-A1F6-DFD7DB7BA99E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6" name="Forme libre : forme 85">
                    <a:extLst>
                      <a:ext uri="{FF2B5EF4-FFF2-40B4-BE49-F238E27FC236}">
                        <a16:creationId xmlns:a16="http://schemas.microsoft.com/office/drawing/2014/main" xmlns="" id="{0BFD44AB-6312-42D3-978F-721A8A673C8C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xmlns="" id="{3CCB3A2C-C320-49D6-970C-C008CAAB92FA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8" name="Forme libre : forme 87">
                    <a:extLst>
                      <a:ext uri="{FF2B5EF4-FFF2-40B4-BE49-F238E27FC236}">
                        <a16:creationId xmlns:a16="http://schemas.microsoft.com/office/drawing/2014/main" xmlns="" id="{F6EC219D-3BD8-4DFE-922F-6828CB0FD4C9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-1" r="-1752" b="-952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sp>
              <p:nvSpPr>
                <p:cNvPr id="89" name="Forme libre : forme 88">
                  <a:extLst>
                    <a:ext uri="{FF2B5EF4-FFF2-40B4-BE49-F238E27FC236}">
                      <a16:creationId xmlns:a16="http://schemas.microsoft.com/office/drawing/2014/main" xmlns="" id="{F89884A1-17A8-446B-A31B-1E4631F99D95}"/>
                    </a:ext>
                  </a:extLst>
                </p:cNvPr>
                <p:cNvSpPr/>
                <p:nvPr/>
              </p:nvSpPr>
              <p:spPr>
                <a:xfrm>
                  <a:off x="5443798" y="4514221"/>
                  <a:ext cx="769933" cy="7433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 dirty="0"/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xmlns="" id="{1AB5E606-D910-41B1-8DEB-9C13219F0084}"/>
                  </a:ext>
                </a:extLst>
              </p:cNvPr>
              <p:cNvGrpSpPr/>
              <p:nvPr/>
            </p:nvGrpSpPr>
            <p:grpSpPr>
              <a:xfrm>
                <a:off x="8612597" y="2614168"/>
                <a:ext cx="3185924" cy="2636322"/>
                <a:chOff x="-133666" y="2275629"/>
                <a:chExt cx="3185924" cy="3138491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xmlns="" id="{605180B1-6B40-40F2-BE26-508ECC51BD43}"/>
                    </a:ext>
                  </a:extLst>
                </p:cNvPr>
                <p:cNvSpPr/>
                <p:nvPr/>
              </p:nvSpPr>
              <p:spPr>
                <a:xfrm>
                  <a:off x="2064622" y="2452625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3" name="Forme libre : forme 92">
                  <a:extLst>
                    <a:ext uri="{FF2B5EF4-FFF2-40B4-BE49-F238E27FC236}">
                      <a16:creationId xmlns:a16="http://schemas.microsoft.com/office/drawing/2014/main" xmlns="" id="{07570B7D-1662-4303-BFE7-F9A673E43DF6}"/>
                    </a:ext>
                  </a:extLst>
                </p:cNvPr>
                <p:cNvSpPr/>
                <p:nvPr/>
              </p:nvSpPr>
              <p:spPr>
                <a:xfrm>
                  <a:off x="439800" y="227562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6396" t="3619" r="-402" b="-11003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3600" kern="1200" dirty="0"/>
                    <a:t>          </a:t>
                  </a:r>
                </a:p>
              </p:txBody>
            </p:sp>
            <p:sp>
              <p:nvSpPr>
                <p:cNvPr id="94" name="Forme libre : forme 93">
                  <a:extLst>
                    <a:ext uri="{FF2B5EF4-FFF2-40B4-BE49-F238E27FC236}">
                      <a16:creationId xmlns:a16="http://schemas.microsoft.com/office/drawing/2014/main" xmlns="" id="{74219E1E-FA5F-48E6-A085-49BCDF07FF5F}"/>
                    </a:ext>
                  </a:extLst>
                </p:cNvPr>
                <p:cNvSpPr/>
                <p:nvPr/>
              </p:nvSpPr>
              <p:spPr>
                <a:xfrm>
                  <a:off x="853970" y="302679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6961" t="-658" r="-998" b="-13366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xmlns="" id="{C55E1D57-62C1-4796-81CB-1A44D5003C6D}"/>
                    </a:ext>
                  </a:extLst>
                </p:cNvPr>
                <p:cNvSpPr/>
                <p:nvPr/>
              </p:nvSpPr>
              <p:spPr>
                <a:xfrm>
                  <a:off x="-133666" y="3203795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xmlns="" id="{9E1A1DC8-7B3C-4AF3-9790-834455249256}"/>
                    </a:ext>
                  </a:extLst>
                </p:cNvPr>
                <p:cNvSpPr/>
                <p:nvPr/>
              </p:nvSpPr>
              <p:spPr>
                <a:xfrm>
                  <a:off x="2064622" y="3954966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9" name="Forme libre : forme 98">
                  <a:extLst>
                    <a:ext uri="{FF2B5EF4-FFF2-40B4-BE49-F238E27FC236}">
                      <a16:creationId xmlns:a16="http://schemas.microsoft.com/office/drawing/2014/main" xmlns="" id="{B8E0388B-2D28-44C8-BF77-DEA89B465074}"/>
                    </a:ext>
                  </a:extLst>
                </p:cNvPr>
                <p:cNvSpPr/>
                <p:nvPr/>
              </p:nvSpPr>
              <p:spPr>
                <a:xfrm>
                  <a:off x="439800" y="377796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solidFill>
                  <a:srgbClr val="DEEBF7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3600" kern="1200"/>
                </a:p>
              </p:txBody>
            </p:sp>
            <p:sp>
              <p:nvSpPr>
                <p:cNvPr id="100" name="Forme libre : forme 99">
                  <a:extLst>
                    <a:ext uri="{FF2B5EF4-FFF2-40B4-BE49-F238E27FC236}">
                      <a16:creationId xmlns:a16="http://schemas.microsoft.com/office/drawing/2014/main" xmlns="" id="{F8E85F7C-6D89-421E-BA4F-4B0E36826582}"/>
                    </a:ext>
                  </a:extLst>
                </p:cNvPr>
                <p:cNvSpPr/>
                <p:nvPr/>
              </p:nvSpPr>
              <p:spPr>
                <a:xfrm>
                  <a:off x="853970" y="4529140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1" r="-108787" b="-36254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6661" tIns="244590" rIns="226662" bIns="244589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2800" kern="1200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xmlns="" id="{2632FAC2-F3C9-4DA2-8988-F1386CA997D6}"/>
                    </a:ext>
                  </a:extLst>
                </p:cNvPr>
                <p:cNvSpPr/>
                <p:nvPr/>
              </p:nvSpPr>
              <p:spPr>
                <a:xfrm>
                  <a:off x="-133666" y="4706136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</p:grpSp>
        <p:sp>
          <p:nvSpPr>
            <p:cNvPr id="96" name="Forme libre : forme 95">
              <a:extLst>
                <a:ext uri="{FF2B5EF4-FFF2-40B4-BE49-F238E27FC236}">
                  <a16:creationId xmlns:a16="http://schemas.microsoft.com/office/drawing/2014/main" xmlns="" id="{C9DB06A6-24AA-41DC-9779-48566E703872}"/>
                </a:ext>
              </a:extLst>
            </p:cNvPr>
            <p:cNvSpPr/>
            <p:nvPr/>
          </p:nvSpPr>
          <p:spPr>
            <a:xfrm>
              <a:off x="169308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xmlns="" id="{581D4A48-D9CB-41D5-A905-33245FE00FE9}"/>
                </a:ext>
              </a:extLst>
            </p:cNvPr>
            <p:cNvSpPr/>
            <p:nvPr/>
          </p:nvSpPr>
          <p:spPr>
            <a:xfrm>
              <a:off x="252460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5133" r="-2284" b="-132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2" name="Forme libre : forme 101">
              <a:extLst>
                <a:ext uri="{FF2B5EF4-FFF2-40B4-BE49-F238E27FC236}">
                  <a16:creationId xmlns:a16="http://schemas.microsoft.com/office/drawing/2014/main" xmlns="" id="{65F623B3-4661-4EEC-862E-C1CC578D10C5}"/>
                </a:ext>
              </a:extLst>
            </p:cNvPr>
            <p:cNvSpPr/>
            <p:nvPr/>
          </p:nvSpPr>
          <p:spPr>
            <a:xfrm>
              <a:off x="337372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3" name="Forme libre : forme 102">
              <a:extLst>
                <a:ext uri="{FF2B5EF4-FFF2-40B4-BE49-F238E27FC236}">
                  <a16:creationId xmlns:a16="http://schemas.microsoft.com/office/drawing/2014/main" xmlns="" id="{CE6FB938-A63A-4EDE-98AB-AFF86EE95A9B}"/>
                </a:ext>
              </a:extLst>
            </p:cNvPr>
            <p:cNvSpPr/>
            <p:nvPr/>
          </p:nvSpPr>
          <p:spPr>
            <a:xfrm>
              <a:off x="420524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t="-956" r="-3683" b="-106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xmlns="" id="{B398C697-FDDA-4E35-B17B-4EAA593E2A74}"/>
                </a:ext>
              </a:extLst>
            </p:cNvPr>
            <p:cNvSpPr/>
            <p:nvPr/>
          </p:nvSpPr>
          <p:spPr>
            <a:xfrm>
              <a:off x="5880535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39" t="-21710" r="-1091" b="-259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xmlns="" id="{4840E205-804A-49FE-889E-C343F80E9A5B}"/>
                </a:ext>
              </a:extLst>
            </p:cNvPr>
            <p:cNvSpPr/>
            <p:nvPr/>
          </p:nvSpPr>
          <p:spPr>
            <a:xfrm>
              <a:off x="671206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xmlns="" id="{2AEF66C0-FF33-4E16-90DF-CF08B6E9D2FB}"/>
                </a:ext>
              </a:extLst>
            </p:cNvPr>
            <p:cNvSpPr/>
            <p:nvPr/>
          </p:nvSpPr>
          <p:spPr>
            <a:xfrm>
              <a:off x="7543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37" t="-10435" r="-1663" b="-8521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xmlns="" id="{C25E71C0-3F8F-4D8B-83F9-AB08B7319297}"/>
                </a:ext>
              </a:extLst>
            </p:cNvPr>
            <p:cNvSpPr/>
            <p:nvPr/>
          </p:nvSpPr>
          <p:spPr>
            <a:xfrm>
              <a:off x="8374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50" t="-8307" r="-20835" b="-3077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xmlns="" id="{3F25A102-C5BD-4D18-87AC-1C50FBB38A0D}"/>
                </a:ext>
              </a:extLst>
            </p:cNvPr>
            <p:cNvSpPr/>
            <p:nvPr/>
          </p:nvSpPr>
          <p:spPr>
            <a:xfrm>
              <a:off x="46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xmlns="" id="{565D359C-00F2-479B-93BF-B9D37742170B}"/>
                </a:ext>
              </a:extLst>
            </p:cNvPr>
            <p:cNvSpPr/>
            <p:nvPr/>
          </p:nvSpPr>
          <p:spPr>
            <a:xfrm>
              <a:off x="877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3" t="-16904" r="-3805" b="-571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xmlns="" id="{9E0EE561-373D-4587-973E-A7CEC69F75AD}"/>
                </a:ext>
              </a:extLst>
            </p:cNvPr>
            <p:cNvSpPr/>
            <p:nvPr/>
          </p:nvSpPr>
          <p:spPr>
            <a:xfrm>
              <a:off x="5032960" y="5139576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2085" b="-1567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:a16="http://schemas.microsoft.com/office/drawing/2014/main" xmlns="" id="{43F28919-DFBB-4244-8262-254DDA477DF0}"/>
                </a:ext>
              </a:extLst>
            </p:cNvPr>
            <p:cNvSpPr/>
            <p:nvPr/>
          </p:nvSpPr>
          <p:spPr>
            <a:xfrm>
              <a:off x="9189395" y="5132465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980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</a:t>
            </a:r>
            <a:r>
              <a:rPr lang="fr-FR" dirty="0" smtClean="0"/>
              <a:t>piqué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499127" cy="4218259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499127" cy="4218259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3697B3F3-A440-4E9B-8158-AA96330851CD}"/>
              </a:ext>
            </a:extLst>
          </p:cNvPr>
          <p:cNvCxnSpPr/>
          <p:nvPr/>
        </p:nvCxnSpPr>
        <p:spPr>
          <a:xfrm>
            <a:off x="336000" y="3249000"/>
            <a:ext cx="11520000" cy="0"/>
          </a:xfrm>
          <a:prstGeom prst="straightConnector1">
            <a:avLst/>
          </a:prstGeom>
          <a:ln w="762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870560" y="3361963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1EAC706F-70F8-4AC4-94CE-8005982A4CD8}"/>
              </a:ext>
            </a:extLst>
          </p:cNvPr>
          <p:cNvCxnSpPr/>
          <p:nvPr/>
        </p:nvCxnSpPr>
        <p:spPr>
          <a:xfrm>
            <a:off x="609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228AC98D-99BC-4370-96B1-E2CE06EE9571}"/>
              </a:ext>
            </a:extLst>
          </p:cNvPr>
          <p:cNvCxnSpPr/>
          <p:nvPr/>
        </p:nvCxnSpPr>
        <p:spPr>
          <a:xfrm>
            <a:off x="825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xmlns="" id="{6D838204-1BC1-4240-929C-1AA0BA0EF7F0}"/>
              </a:ext>
            </a:extLst>
          </p:cNvPr>
          <p:cNvCxnSpPr/>
          <p:nvPr/>
        </p:nvCxnSpPr>
        <p:spPr>
          <a:xfrm>
            <a:off x="1041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xmlns="" id="{4A6E1C09-4713-4E7B-B1D9-F0C8E4D5FA4E}"/>
              </a:ext>
            </a:extLst>
          </p:cNvPr>
          <p:cNvCxnSpPr/>
          <p:nvPr/>
        </p:nvCxnSpPr>
        <p:spPr>
          <a:xfrm>
            <a:off x="393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xmlns="" id="{00BB6BFF-9592-4578-A82E-5BC51D3BDED3}"/>
              </a:ext>
            </a:extLst>
          </p:cNvPr>
          <p:cNvCxnSpPr/>
          <p:nvPr/>
        </p:nvCxnSpPr>
        <p:spPr>
          <a:xfrm>
            <a:off x="177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xmlns="" id="{9313852A-6DAD-47D1-8EE0-AC06E5F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61" y="3924402"/>
            <a:ext cx="2160000" cy="226424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A91048BF-0458-42EA-B3BC-396D625ED920}"/>
              </a:ext>
            </a:extLst>
          </p:cNvPr>
          <p:cNvSpPr txBox="1"/>
          <p:nvPr/>
        </p:nvSpPr>
        <p:spPr>
          <a:xfrm>
            <a:off x="10130409" y="270900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8BD49E37-17ED-4F5E-AE9D-1AA93EE09525}"/>
              </a:ext>
            </a:extLst>
          </p:cNvPr>
          <p:cNvSpPr txBox="1"/>
          <p:nvPr/>
        </p:nvSpPr>
        <p:spPr>
          <a:xfrm>
            <a:off x="5723045" y="270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2F838BBF-9830-44C8-91AB-9022FDFADA02}"/>
              </a:ext>
            </a:extLst>
          </p:cNvPr>
          <p:cNvSpPr txBox="1"/>
          <p:nvPr/>
        </p:nvSpPr>
        <p:spPr>
          <a:xfrm>
            <a:off x="3504535" y="34290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xmlns="" id="{5D168E52-0B6D-4B14-A02A-18D7F00AA64B}"/>
              </a:ext>
            </a:extLst>
          </p:cNvPr>
          <p:cNvSpPr txBox="1"/>
          <p:nvPr/>
        </p:nvSpPr>
        <p:spPr>
          <a:xfrm>
            <a:off x="1283642" y="270900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A5A3D9D2-9DD3-4968-AD27-3765BC6E33AE}"/>
              </a:ext>
            </a:extLst>
          </p:cNvPr>
          <p:cNvSpPr txBox="1"/>
          <p:nvPr/>
        </p:nvSpPr>
        <p:spPr>
          <a:xfrm>
            <a:off x="7883044" y="342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0.5 px</a:t>
            </a:r>
            <a:endParaRPr lang="fr-FR" dirty="0">
              <a:solidFill>
                <a:srgbClr val="005393"/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xmlns="" id="{80225A9A-71E6-4759-9954-F2C5930E5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9"/>
          <a:stretch/>
        </p:blipFill>
        <p:spPr>
          <a:xfrm>
            <a:off x="9696000" y="720173"/>
            <a:ext cx="2160000" cy="15310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xmlns="" id="{0482747F-FD79-447C-97D4-3B4E01C4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4" y="1259668"/>
            <a:ext cx="2507536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005E90C8-8452-47F4-8A4F-6327D91FF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9891" y="4303894"/>
            <a:ext cx="2869063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xmlns="" id="{8CB8F439-D4B5-4723-BE12-65417DA18085}"/>
              </a:ext>
            </a:extLst>
          </p:cNvPr>
          <p:cNvCxnSpPr/>
          <p:nvPr/>
        </p:nvCxnSpPr>
        <p:spPr>
          <a:xfrm flipV="1">
            <a:off x="9891461" y="3249000"/>
            <a:ext cx="0" cy="675402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xmlns="" id="{C1073351-01D5-4EF6-BF7E-71BEEDE004AB}"/>
              </a:ext>
            </a:extLst>
          </p:cNvPr>
          <p:cNvCxnSpPr>
            <a:cxnSpLocks/>
          </p:cNvCxnSpPr>
          <p:nvPr/>
        </p:nvCxnSpPr>
        <p:spPr>
          <a:xfrm flipV="1">
            <a:off x="9696000" y="2251203"/>
            <a:ext cx="0" cy="99797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xmlns="" id="{5017BFE3-493C-4D82-9970-A03EC7F742D4}"/>
              </a:ext>
            </a:extLst>
          </p:cNvPr>
          <p:cNvCxnSpPr>
            <a:cxnSpLocks/>
          </p:cNvCxnSpPr>
          <p:nvPr/>
        </p:nvCxnSpPr>
        <p:spPr>
          <a:xfrm flipV="1">
            <a:off x="7009114" y="2699668"/>
            <a:ext cx="0" cy="54000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xmlns="" id="{BB7803C1-5808-4425-8827-0F9764D3B049}"/>
              </a:ext>
            </a:extLst>
          </p:cNvPr>
          <p:cNvCxnSpPr>
            <a:cxnSpLocks/>
          </p:cNvCxnSpPr>
          <p:nvPr/>
        </p:nvCxnSpPr>
        <p:spPr>
          <a:xfrm flipV="1">
            <a:off x="5759891" y="3219267"/>
            <a:ext cx="0" cy="1084627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>
            <a:extLst>
              <a:ext uri="{FF2B5EF4-FFF2-40B4-BE49-F238E27FC236}">
                <a16:creationId xmlns:a16="http://schemas.microsoft.com/office/drawing/2014/main" xmlns="" id="{CC0F50E1-7EB3-460D-AE1E-1FC479AA31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7"/>
          <a:stretch/>
        </p:blipFill>
        <p:spPr>
          <a:xfrm rot="16200000">
            <a:off x="3949115" y="698229"/>
            <a:ext cx="1800000" cy="1944906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xmlns="" id="{29B66748-CE88-469C-82BC-B119FC3C6E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22" t="3757" r="3025" b="3655"/>
          <a:stretch/>
        </p:blipFill>
        <p:spPr>
          <a:xfrm rot="16200000">
            <a:off x="3265946" y="4380732"/>
            <a:ext cx="2203037" cy="1666582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xmlns="" id="{59CA6022-F66C-4828-8A58-F3B8D9952F4E}"/>
              </a:ext>
            </a:extLst>
          </p:cNvPr>
          <p:cNvCxnSpPr>
            <a:cxnSpLocks/>
          </p:cNvCxnSpPr>
          <p:nvPr/>
        </p:nvCxnSpPr>
        <p:spPr>
          <a:xfrm flipV="1">
            <a:off x="4121189" y="2570102"/>
            <a:ext cx="0" cy="64916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xmlns="" id="{C0921B04-6CEA-49A5-B6E8-18703BF22B70}"/>
              </a:ext>
            </a:extLst>
          </p:cNvPr>
          <p:cNvCxnSpPr>
            <a:cxnSpLocks/>
          </p:cNvCxnSpPr>
          <p:nvPr/>
        </p:nvCxnSpPr>
        <p:spPr>
          <a:xfrm flipV="1">
            <a:off x="3534173" y="3219268"/>
            <a:ext cx="0" cy="893236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xmlns="" id="{425A15EC-755F-4479-A43A-A1D2C84FC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149" y="3524238"/>
            <a:ext cx="3069607" cy="25317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xmlns="" id="{9A9E135B-BDA3-4171-95E0-828587729ADD}"/>
              </a:ext>
            </a:extLst>
          </p:cNvPr>
          <p:cNvCxnSpPr>
            <a:cxnSpLocks/>
          </p:cNvCxnSpPr>
          <p:nvPr/>
        </p:nvCxnSpPr>
        <p:spPr>
          <a:xfrm flipV="1">
            <a:off x="1776000" y="3140563"/>
            <a:ext cx="0" cy="38367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16DFFC4-9DE4-4E05-985B-D7CD18E8AEC9}"/>
              </a:ext>
            </a:extLst>
          </p:cNvPr>
          <p:cNvSpPr txBox="1"/>
          <p:nvPr/>
        </p:nvSpPr>
        <p:spPr>
          <a:xfrm>
            <a:off x="111923" y="754512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xmlns="" id="{DD1D01C3-7575-456C-8F8B-B5FF58BB1979}"/>
              </a:ext>
            </a:extLst>
          </p:cNvPr>
          <p:cNvSpPr txBox="1"/>
          <p:nvPr/>
        </p:nvSpPr>
        <p:spPr>
          <a:xfrm>
            <a:off x="5988857" y="3562883"/>
            <a:ext cx="3465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Rajouter </a:t>
            </a:r>
            <a:r>
              <a:rPr lang="fr-FR" sz="2800" b="1" dirty="0" err="1">
                <a:solidFill>
                  <a:srgbClr val="FF0000"/>
                </a:solidFill>
              </a:rPr>
              <a:t>refs</a:t>
            </a:r>
            <a:r>
              <a:rPr lang="fr-FR" sz="2800" b="1" dirty="0">
                <a:solidFill>
                  <a:srgbClr val="FF0000"/>
                </a:solidFill>
              </a:rPr>
              <a:t> citations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0746" y="2183027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Rajouter</a:t>
            </a:r>
            <a:r>
              <a:rPr lang="en-US" dirty="0" smtClean="0"/>
              <a:t> </a:t>
            </a:r>
            <a:r>
              <a:rPr lang="en-US" dirty="0" err="1" smtClean="0"/>
              <a:t>nanoGPS</a:t>
            </a:r>
            <a:r>
              <a:rPr lang="en-US" dirty="0" smtClean="0"/>
              <a:t> Horiba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5914768" y="6504053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Structuration</a:t>
            </a:r>
            <a:endParaRPr lang="fr-FR" dirty="0"/>
          </a:p>
        </p:txBody>
      </p:sp>
      <p:sp>
        <p:nvSpPr>
          <p:cNvPr id="14" name="Left Arrow 13"/>
          <p:cNvSpPr/>
          <p:nvPr/>
        </p:nvSpPr>
        <p:spPr>
          <a:xfrm>
            <a:off x="815546" y="6435966"/>
            <a:ext cx="8943547" cy="2451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Connector 16"/>
          <p:cNvCxnSpPr/>
          <p:nvPr/>
        </p:nvCxnSpPr>
        <p:spPr>
          <a:xfrm>
            <a:off x="3676681" y="4176584"/>
            <a:ext cx="1380171" cy="20120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676681" y="4490404"/>
            <a:ext cx="1334776" cy="16313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7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347127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002" y="3396728"/>
            <a:ext cx="3780000" cy="279545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xmlns="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347127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3837232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2DFBEEF-15DF-411B-97F5-6893D13624EF}"/>
              </a:ext>
            </a:extLst>
          </p:cNvPr>
          <p:cNvSpPr txBox="1"/>
          <p:nvPr/>
        </p:nvSpPr>
        <p:spPr>
          <a:xfrm>
            <a:off x="1469168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94371F44-FF53-4B47-BACF-BAE9A8FAE8FC}"/>
              </a:ext>
            </a:extLst>
          </p:cNvPr>
          <p:cNvSpPr txBox="1"/>
          <p:nvPr/>
        </p:nvSpPr>
        <p:spPr>
          <a:xfrm>
            <a:off x="4964283" y="720000"/>
            <a:ext cx="2255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 périodique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6D8F652A-E8DB-4594-BEF2-6C9382711169}"/>
              </a:ext>
            </a:extLst>
          </p:cNvPr>
          <p:cNvSpPr txBox="1"/>
          <p:nvPr/>
        </p:nvSpPr>
        <p:spPr>
          <a:xfrm>
            <a:off x="1062085" y="3310810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 Vernier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6CEB5D6E-EC03-4A5D-A10A-BB2314B915FE}"/>
              </a:ext>
            </a:extLst>
          </p:cNvPr>
          <p:cNvSpPr txBox="1"/>
          <p:nvPr/>
        </p:nvSpPr>
        <p:spPr>
          <a:xfrm>
            <a:off x="3871441" y="2852465"/>
            <a:ext cx="4518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Rajouter </a:t>
            </a:r>
            <a:r>
              <a:rPr lang="fr-FR" sz="2800" b="1" dirty="0" err="1">
                <a:solidFill>
                  <a:srgbClr val="FF0000"/>
                </a:solidFill>
              </a:rPr>
              <a:t>refs</a:t>
            </a:r>
            <a:r>
              <a:rPr lang="fr-FR" sz="2800" b="1" dirty="0">
                <a:solidFill>
                  <a:srgbClr val="FF0000"/>
                </a:solidFill>
              </a:rPr>
              <a:t> + performances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xmlns="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461067" y="4062515"/>
            <a:ext cx="2520000" cy="1541054"/>
          </a:xfrm>
          <a:prstGeom prst="rect">
            <a:avLst/>
          </a:prstGeom>
        </p:spPr>
      </p:pic>
      <p:pic>
        <p:nvPicPr>
          <p:cNvPr id="61" name="Image 56">
            <a:extLst>
              <a:ext uri="{FF2B5EF4-FFF2-40B4-BE49-F238E27FC236}">
                <a16:creationId xmlns:a16="http://schemas.microsoft.com/office/drawing/2014/main" xmlns="" id="{7BB87CDB-0AE4-4072-8125-EB02BF788E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1712" y="1347127"/>
            <a:ext cx="2520000" cy="22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10F54938-0AEE-438F-9699-5D6DE0EFFEF6}"/>
              </a:ext>
            </a:extLst>
          </p:cNvPr>
          <p:cNvSpPr txBox="1"/>
          <p:nvPr/>
        </p:nvSpPr>
        <p:spPr>
          <a:xfrm>
            <a:off x="6120000" y="4320000"/>
            <a:ext cx="582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/>
              <a:t>Étendre la mesure </a:t>
            </a:r>
            <a:r>
              <a:rPr lang="fr-FR" dirty="0"/>
              <a:t>à une plage largement centimétrique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/>
              <a:t>Conserver la grande résolution </a:t>
            </a:r>
            <a:r>
              <a:rPr lang="fr-FR" dirty="0"/>
              <a:t>de la mesure de phase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Utiliser la projection orthographique pour </a:t>
            </a:r>
            <a:r>
              <a:rPr lang="fr-FR" u="sng" dirty="0"/>
              <a:t>mesurer la pose 3D</a:t>
            </a:r>
            <a:r>
              <a:rPr lang="fr-FR" dirty="0"/>
              <a:t> des mires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Rendre la </a:t>
            </a:r>
            <a:r>
              <a:rPr lang="fr-FR" u="sng" dirty="0"/>
              <a:t>mesure robuste</a:t>
            </a:r>
            <a:r>
              <a:rPr lang="fr-FR" dirty="0"/>
              <a:t> aux conditions d’imagerie défavorable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Porter la méthode pour des </a:t>
            </a:r>
            <a:r>
              <a:rPr lang="fr-FR" u="sng" dirty="0"/>
              <a:t>applications microrobotiques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Choix d’étude et nouvelles problématiques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Image 55">
            <a:extLst>
              <a:ext uri="{FF2B5EF4-FFF2-40B4-BE49-F238E27FC236}">
                <a16:creationId xmlns:a16="http://schemas.microsoft.com/office/drawing/2014/main" xmlns="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15" t="6187" r="20394" b="6404"/>
          <a:stretch/>
        </p:blipFill>
        <p:spPr>
          <a:xfrm>
            <a:off x="9401786" y="1512579"/>
            <a:ext cx="2520000" cy="1541054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xmlns="" id="{7BB87CDB-0AE4-4072-8125-EB02BF788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691" y="1223885"/>
            <a:ext cx="2520000" cy="220305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3241AA5-AB61-4FE3-93C7-4B2C7C8E35CD}"/>
              </a:ext>
            </a:extLst>
          </p:cNvPr>
          <p:cNvSpPr txBox="1"/>
          <p:nvPr/>
        </p:nvSpPr>
        <p:spPr>
          <a:xfrm>
            <a:off x="162851" y="946098"/>
            <a:ext cx="6087179" cy="1510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Motifs périodiques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Résolution nanométriques atteignables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Exploitation de la redondance d’information périodique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Bonne robustesse aux conditions d’imagerie en microscopie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Plage de mesure d’une seule période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35F8BF9-9484-427D-95E6-C921DA5F0CD3}"/>
              </a:ext>
            </a:extLst>
          </p:cNvPr>
          <p:cNvSpPr/>
          <p:nvPr/>
        </p:nvSpPr>
        <p:spPr>
          <a:xfrm>
            <a:off x="162851" y="1288780"/>
            <a:ext cx="6087179" cy="825737"/>
          </a:xfrm>
          <a:prstGeom prst="rect">
            <a:avLst/>
          </a:prstGeom>
          <a:noFill/>
          <a:ln w="19050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B54B3DEC-E9EB-4C7C-BB22-3C4315A6832C}"/>
              </a:ext>
            </a:extLst>
          </p:cNvPr>
          <p:cNvSpPr/>
          <p:nvPr/>
        </p:nvSpPr>
        <p:spPr>
          <a:xfrm>
            <a:off x="162850" y="2154472"/>
            <a:ext cx="6087179" cy="27017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04765511-3E41-47C7-BA0B-B0898506E4A1}"/>
              </a:ext>
            </a:extLst>
          </p:cNvPr>
          <p:cNvSpPr txBox="1"/>
          <p:nvPr/>
        </p:nvSpPr>
        <p:spPr>
          <a:xfrm>
            <a:off x="7129184" y="627367"/>
            <a:ext cx="16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18 nm</a:t>
            </a:r>
          </a:p>
          <a:p>
            <a:r>
              <a:rPr lang="fr-FR" sz="1600" dirty="0"/>
              <a:t>plage de 2x2 cm²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CF9986CF-FC85-48AC-AA0F-A6067D6381F0}"/>
              </a:ext>
            </a:extLst>
          </p:cNvPr>
          <p:cNvSpPr txBox="1"/>
          <p:nvPr/>
        </p:nvSpPr>
        <p:spPr>
          <a:xfrm>
            <a:off x="9840279" y="639110"/>
            <a:ext cx="16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</a:t>
            </a:r>
          </a:p>
          <a:p>
            <a:r>
              <a:rPr lang="fr-FR" sz="1600" dirty="0"/>
              <a:t>plage de 1x1 cm²</a:t>
            </a:r>
          </a:p>
        </p:txBody>
      </p:sp>
      <p:sp>
        <p:nvSpPr>
          <p:cNvPr id="16" name="Flèche : angle droit 15">
            <a:extLst>
              <a:ext uri="{FF2B5EF4-FFF2-40B4-BE49-F238E27FC236}">
                <a16:creationId xmlns:a16="http://schemas.microsoft.com/office/drawing/2014/main" xmlns="" id="{E0FAFA5F-1F51-4BE0-875A-1D32469CAA73}"/>
              </a:ext>
            </a:extLst>
          </p:cNvPr>
          <p:cNvSpPr/>
          <p:nvPr/>
        </p:nvSpPr>
        <p:spPr>
          <a:xfrm rot="5400000">
            <a:off x="3660105" y="339744"/>
            <a:ext cx="691267" cy="4998856"/>
          </a:xfrm>
          <a:prstGeom prst="bentUpArrow">
            <a:avLst>
              <a:gd name="adj1" fmla="val 36782"/>
              <a:gd name="adj2" fmla="val 32855"/>
              <a:gd name="adj3" fmla="val 50000"/>
            </a:avLst>
          </a:prstGeom>
          <a:noFill/>
          <a:ln w="19050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7F95132-3F44-42AA-9BBB-6D7C513E2F19}"/>
              </a:ext>
            </a:extLst>
          </p:cNvPr>
          <p:cNvSpPr txBox="1"/>
          <p:nvPr/>
        </p:nvSpPr>
        <p:spPr>
          <a:xfrm>
            <a:off x="1715057" y="2773742"/>
            <a:ext cx="438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Insertion d’une séquence codée dans la mire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A85D5015-96AC-4563-99F9-BCA20C354059}"/>
              </a:ext>
            </a:extLst>
          </p:cNvPr>
          <p:cNvSpPr txBox="1"/>
          <p:nvPr/>
        </p:nvSpPr>
        <p:spPr>
          <a:xfrm>
            <a:off x="180000" y="3888080"/>
            <a:ext cx="4349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Verrous scientifiques pour l’application de la mesure par mire à la microrobotique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3EAE2EF-2D29-4B91-8842-C0F1FCB4C46B}"/>
              </a:ext>
            </a:extLst>
          </p:cNvPr>
          <p:cNvSpPr txBox="1"/>
          <p:nvPr/>
        </p:nvSpPr>
        <p:spPr>
          <a:xfrm>
            <a:off x="180000" y="4525480"/>
            <a:ext cx="4689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Plage de mesure trop limitée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Mesure planaire seulement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Faible robustesse aux conditions d’imagerie en microscopie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A68AAB92-E059-4517-B3F7-8A882FADEDC1}"/>
              </a:ext>
            </a:extLst>
          </p:cNvPr>
          <p:cNvSpPr txBox="1"/>
          <p:nvPr/>
        </p:nvSpPr>
        <p:spPr>
          <a:xfrm>
            <a:off x="6120000" y="3960000"/>
            <a:ext cx="434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Proposition d’étude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A72DD947-E2AA-4C3A-851A-7E596B379A99}"/>
              </a:ext>
            </a:extLst>
          </p:cNvPr>
          <p:cNvSpPr txBox="1"/>
          <p:nvPr/>
        </p:nvSpPr>
        <p:spPr>
          <a:xfrm>
            <a:off x="7390519" y="3415737"/>
            <a:ext cx="434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Rajouter </a:t>
            </a:r>
            <a:r>
              <a:rPr lang="fr-FR" sz="2800" b="1" dirty="0" err="1">
                <a:solidFill>
                  <a:srgbClr val="FF0000"/>
                </a:solidFill>
              </a:rPr>
              <a:t>refs</a:t>
            </a:r>
            <a:r>
              <a:rPr lang="fr-FR" sz="2800" b="1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Galeano</a:t>
            </a:r>
            <a:r>
              <a:rPr lang="fr-FR" sz="2800" b="1" dirty="0">
                <a:solidFill>
                  <a:srgbClr val="FF0000"/>
                </a:solidFill>
              </a:rPr>
              <a:t> + Kim</a:t>
            </a:r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33923</TotalTime>
  <Words>1404</Words>
  <Application>Microsoft Office PowerPoint</Application>
  <PresentationFormat>Widescreen</PresentationFormat>
  <Paragraphs>394</Paragraphs>
  <Slides>31</Slides>
  <Notes>30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Lucida Sans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1198</cp:revision>
  <dcterms:created xsi:type="dcterms:W3CDTF">2017-10-25T09:06:20Z</dcterms:created>
  <dcterms:modified xsi:type="dcterms:W3CDTF">2021-09-21T06:13:57Z</dcterms:modified>
</cp:coreProperties>
</file>